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3D6DD969-BF3D-4DB1-7E61-BD1880878B68}" name="O365 felhasználó" initials="Of" userId="S::65c9a36a-7874-4827-992a-9e31ef3d5da3@m365.edu.hu::a6f6e99b-f032-4732-84c3-e155d6d2f20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5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C3002-020D-4D20-9E1B-6598D1500761}" type="datetimeFigureOut">
              <a:rPr lang="hu-HU" smtClean="0"/>
              <a:t>2025. 09. 09.</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26E0B-2BD9-4B3D-8CB6-39B86F63EF30}" type="slidenum">
              <a:rPr lang="hu-HU" smtClean="0"/>
              <a:t>‹#›</a:t>
            </a:fld>
            <a:endParaRPr lang="hu-HU"/>
          </a:p>
        </p:txBody>
      </p:sp>
    </p:spTree>
    <p:extLst>
      <p:ext uri="{BB962C8B-B14F-4D97-AF65-F5344CB8AC3E}">
        <p14:creationId xmlns:p14="http://schemas.microsoft.com/office/powerpoint/2010/main" val="190951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nb-NO" sz="1200" kern="1200" dirty="0">
                <a:solidFill>
                  <a:schemeClr val="tx1"/>
                </a:solidFill>
                <a:effectLst/>
                <a:latin typeface="+mn-lt"/>
                <a:ea typeface="+mn-ea"/>
                <a:cs typeface="+mn-cs"/>
              </a:rPr>
              <a:t>app/Http/Controllers/</a:t>
            </a:r>
            <a:r>
              <a:rPr lang="nb-NO" sz="1200" kern="1200" dirty="0" err="1">
                <a:solidFill>
                  <a:schemeClr val="tx1"/>
                </a:solidFill>
                <a:effectLst/>
                <a:latin typeface="+mn-lt"/>
                <a:ea typeface="+mn-ea"/>
                <a:cs typeface="+mn-cs"/>
              </a:rPr>
              <a:t>Admin</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EventController.php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8</a:t>
            </a:fld>
            <a:endParaRPr lang="hu-HU"/>
          </a:p>
        </p:txBody>
      </p:sp>
    </p:spTree>
    <p:extLst>
      <p:ext uri="{BB962C8B-B14F-4D97-AF65-F5344CB8AC3E}">
        <p14:creationId xmlns:p14="http://schemas.microsoft.com/office/powerpoint/2010/main" val="406498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sz="1200" kern="1200" dirty="0">
                <a:solidFill>
                  <a:schemeClr val="tx1"/>
                </a:solidFill>
                <a:effectLst/>
                <a:latin typeface="+mn-lt"/>
                <a:ea typeface="+mn-ea"/>
                <a:cs typeface="+mn-cs"/>
              </a:rPr>
              <a:t>resources/views/admin/events/</a:t>
            </a:r>
            <a:r>
              <a:rPr lang="en-US" sz="1200" kern="1200" dirty="0" err="1">
                <a:solidFill>
                  <a:schemeClr val="tx1"/>
                </a:solidFill>
                <a:effectLst/>
                <a:latin typeface="+mn-lt"/>
                <a:ea typeface="+mn-ea"/>
                <a:cs typeface="+mn-cs"/>
              </a:rPr>
              <a:t>create.blade.php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9</a:t>
            </a:fld>
            <a:endParaRPr lang="hu-HU"/>
          </a:p>
        </p:txBody>
      </p:sp>
    </p:spTree>
    <p:extLst>
      <p:ext uri="{BB962C8B-B14F-4D97-AF65-F5344CB8AC3E}">
        <p14:creationId xmlns:p14="http://schemas.microsoft.com/office/powerpoint/2010/main" val="207808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sz="1200" kern="1200" dirty="0">
                <a:solidFill>
                  <a:schemeClr val="tx1"/>
                </a:solidFill>
                <a:effectLst/>
                <a:latin typeface="+mn-lt"/>
                <a:ea typeface="+mn-ea"/>
                <a:cs typeface="+mn-cs"/>
              </a:rPr>
              <a:t>app/Http/</a:t>
            </a:r>
            <a:r>
              <a:rPr lang="hu-HU" sz="1200" kern="1200" dirty="0" err="1">
                <a:solidFill>
                  <a:schemeClr val="tx1"/>
                </a:solidFill>
                <a:effectLst/>
                <a:latin typeface="+mn-lt"/>
                <a:ea typeface="+mn-ea"/>
                <a:cs typeface="+mn-cs"/>
              </a:rPr>
              <a:t>Controllers</a:t>
            </a:r>
            <a:r>
              <a:rPr lang="hu-HU" sz="1200" kern="1200" dirty="0">
                <a:solidFill>
                  <a:schemeClr val="tx1"/>
                </a:solidFill>
                <a:effectLst/>
                <a:latin typeface="+mn-lt"/>
                <a:ea typeface="+mn-ea"/>
                <a:cs typeface="+mn-cs"/>
              </a:rPr>
              <a:t>/</a:t>
            </a:r>
            <a:r>
              <a:rPr lang="hu-HU" sz="1200" kern="1200" dirty="0" err="1">
                <a:solidFill>
                  <a:schemeClr val="tx1"/>
                </a:solidFill>
                <a:effectLst/>
                <a:latin typeface="+mn-lt"/>
                <a:ea typeface="+mn-ea"/>
                <a:cs typeface="+mn-cs"/>
              </a:rPr>
              <a:t>BookingController.php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10</a:t>
            </a:fld>
            <a:endParaRPr lang="hu-HU"/>
          </a:p>
        </p:txBody>
      </p:sp>
    </p:spTree>
    <p:extLst>
      <p:ext uri="{BB962C8B-B14F-4D97-AF65-F5344CB8AC3E}">
        <p14:creationId xmlns:p14="http://schemas.microsoft.com/office/powerpoint/2010/main" val="289161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sz="1200" kern="1200" dirty="0">
                <a:solidFill>
                  <a:schemeClr val="tx1"/>
                </a:solidFill>
                <a:effectLst/>
                <a:latin typeface="+mn-lt"/>
                <a:ea typeface="+mn-ea"/>
                <a:cs typeface="+mn-cs"/>
              </a:rPr>
              <a:t>resources/views/bookings/</a:t>
            </a:r>
            <a:r>
              <a:rPr lang="en-US" sz="1200" kern="1200" dirty="0" err="1">
                <a:solidFill>
                  <a:schemeClr val="tx1"/>
                </a:solidFill>
                <a:effectLst/>
                <a:latin typeface="+mn-lt"/>
                <a:ea typeface="+mn-ea"/>
                <a:cs typeface="+mn-cs"/>
              </a:rPr>
              <a:t>create.blade.php</a:t>
            </a:r>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11</a:t>
            </a:fld>
            <a:endParaRPr lang="hu-HU"/>
          </a:p>
        </p:txBody>
      </p:sp>
    </p:spTree>
    <p:extLst>
      <p:ext uri="{BB962C8B-B14F-4D97-AF65-F5344CB8AC3E}">
        <p14:creationId xmlns:p14="http://schemas.microsoft.com/office/powerpoint/2010/main" val="185170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ea typeface="+mn-ea"/>
                <a:cs typeface="+mn-cs"/>
              </a:rPr>
              <a:t>A fejlesztés során az egyik legnagyobb visszalépést az jelentette, hogy Rácz Miklós, aki eredetileg a frontendért felelt, kilépett a projektből. Ez azt eredményezte, hogy az erőforrásokat teljesen újra kellett gondolni, és a frontend feladatok nagy része végül rám hárult. Ez nemcsak időbeli csúszást okozott, hanem a munkamegosztásban is komoly változtatásokat igényelt. Ugyanakkor ez a kihívás lehetőséget is adott arra, hogy mélyebben megismerjem a frontend fejlesztés részleteit, és egységesebbé tegyem az alkalmazás teljes felépítését.</a:t>
            </a:r>
            <a:br>
              <a:rPr lang="hu-HU" sz="1200" kern="1200" dirty="0">
                <a:solidFill>
                  <a:schemeClr val="tx1"/>
                </a:solidFill>
                <a:effectLst/>
                <a:latin typeface="+mn-lt"/>
                <a:ea typeface="+mn-ea"/>
                <a:cs typeface="+mn-cs"/>
              </a:rPr>
            </a:br>
            <a:br>
              <a:rPr lang="hu-HU" sz="1200" kern="1200" dirty="0">
                <a:solidFill>
                  <a:schemeClr val="tx1"/>
                </a:solidFill>
                <a:effectLst/>
                <a:latin typeface="+mn-lt"/>
                <a:ea typeface="+mn-ea"/>
                <a:cs typeface="+mn-cs"/>
              </a:rPr>
            </a:br>
            <a:r>
              <a:rPr lang="hu-HU" sz="1200" kern="1200" dirty="0">
                <a:solidFill>
                  <a:schemeClr val="tx1"/>
                </a:solidFill>
                <a:effectLst/>
                <a:latin typeface="+mn-lt"/>
                <a:ea typeface="+mn-ea"/>
                <a:cs typeface="+mn-cs"/>
              </a:rPr>
              <a:t>A projektet természetesen még több területen is lehetne fejleszteni. Az egyik ilyen pont éppen a frontend, amelyet a jövőben sokkal inkább az </a:t>
            </a:r>
            <a:r>
              <a:rPr lang="hu-HU" sz="1200" kern="1200" dirty="0" err="1">
                <a:solidFill>
                  <a:schemeClr val="tx1"/>
                </a:solidFill>
                <a:effectLst/>
                <a:latin typeface="+mn-lt"/>
                <a:ea typeface="+mn-ea"/>
                <a:cs typeface="+mn-cs"/>
              </a:rPr>
              <a:t>ImPro</a:t>
            </a:r>
            <a:r>
              <a:rPr lang="hu-HU" sz="1200" kern="1200" dirty="0">
                <a:solidFill>
                  <a:schemeClr val="tx1"/>
                </a:solidFill>
                <a:effectLst/>
                <a:latin typeface="+mn-lt"/>
                <a:ea typeface="+mn-ea"/>
                <a:cs typeface="+mn-cs"/>
              </a:rPr>
              <a:t> társulat világához lehetne igazítani, jobban tükrözve annak kreatív és improvizatív jellegét. A jelenlegi design funkcionális, de </a:t>
            </a:r>
            <a:r>
              <a:rPr lang="hu-HU" sz="1200" kern="1200" dirty="0" err="1">
                <a:solidFill>
                  <a:schemeClr val="tx1"/>
                </a:solidFill>
                <a:effectLst/>
                <a:latin typeface="+mn-lt"/>
                <a:ea typeface="+mn-ea"/>
                <a:cs typeface="+mn-cs"/>
              </a:rPr>
              <a:t>esztétikailag</a:t>
            </a:r>
            <a:r>
              <a:rPr lang="hu-HU" sz="1200" kern="1200" dirty="0">
                <a:solidFill>
                  <a:schemeClr val="tx1"/>
                </a:solidFill>
                <a:effectLst/>
                <a:latin typeface="+mn-lt"/>
                <a:ea typeface="+mn-ea"/>
                <a:cs typeface="+mn-cs"/>
              </a:rPr>
              <a:t> még bőven van lehetőség az arculat finomítására.</a:t>
            </a:r>
          </a:p>
          <a:p>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12</a:t>
            </a:fld>
            <a:endParaRPr lang="hu-HU"/>
          </a:p>
        </p:txBody>
      </p:sp>
    </p:spTree>
    <p:extLst>
      <p:ext uri="{BB962C8B-B14F-4D97-AF65-F5344CB8AC3E}">
        <p14:creationId xmlns:p14="http://schemas.microsoft.com/office/powerpoint/2010/main" val="3354132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ea typeface="+mn-ea"/>
                <a:cs typeface="+mn-cs"/>
              </a:rPr>
              <a:t>A képgalériát például célszerű lenne tovább fejleszteni kategóriák bevezetésével. Így a képek nem egy közös felületre kerülnének fel, hanem külön szekciókban lennének böngészhetők, például „próbák”, „fellépések” vagy „kulisszák mögött” kategóriák szerint. Ez sokkal áttekinthetőbbé és élvezetesebbé tenné a galéria használatát a látogatók számára.</a:t>
            </a:r>
            <a:br>
              <a:rPr lang="hu-HU" sz="1200" kern="1200" dirty="0">
                <a:solidFill>
                  <a:schemeClr val="tx1"/>
                </a:solidFill>
                <a:effectLst/>
                <a:latin typeface="+mn-lt"/>
                <a:ea typeface="+mn-ea"/>
                <a:cs typeface="+mn-cs"/>
              </a:rPr>
            </a:br>
            <a:br>
              <a:rPr lang="hu-HU" sz="1200" kern="1200" dirty="0">
                <a:solidFill>
                  <a:schemeClr val="tx1"/>
                </a:solidFill>
                <a:effectLst/>
                <a:latin typeface="+mn-lt"/>
                <a:ea typeface="+mn-ea"/>
                <a:cs typeface="+mn-cs"/>
              </a:rPr>
            </a:br>
            <a:r>
              <a:rPr lang="hu-HU" sz="1200" kern="1200" dirty="0">
                <a:solidFill>
                  <a:schemeClr val="tx1"/>
                </a:solidFill>
                <a:effectLst/>
                <a:latin typeface="+mn-lt"/>
                <a:ea typeface="+mn-ea"/>
                <a:cs typeface="+mn-cs"/>
              </a:rPr>
              <a:t>A kapcsolatok oldalon is több bővítési lehetőség van. Érdemes lenne beépíteni a társulat közösségi média felületeinek integrációját, például Facebook, Instagram vagy akár YouTube linkekkel és előnézetekkel, hogy a látogatók közvetlenül elérhessék a legfrissebb tartalmakat. Emellett a Google üzleti fiók integrációja is hasznos lenne, amely lehetővé tenné például a helyszínek és események gyors megosztását, vagy akár a jegyfoglalások egyszerűsítését.</a:t>
            </a:r>
          </a:p>
          <a:p>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13</a:t>
            </a:fld>
            <a:endParaRPr lang="hu-HU"/>
          </a:p>
        </p:txBody>
      </p:sp>
    </p:spTree>
    <p:extLst>
      <p:ext uri="{BB962C8B-B14F-4D97-AF65-F5344CB8AC3E}">
        <p14:creationId xmlns:p14="http://schemas.microsoft.com/office/powerpoint/2010/main" val="121230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ea typeface="+mn-ea"/>
                <a:cs typeface="+mn-cs"/>
              </a:rPr>
              <a:t>In </a:t>
            </a:r>
            <a:r>
              <a:rPr lang="hu-HU" sz="1200" kern="1200" dirty="0" err="1">
                <a:solidFill>
                  <a:schemeClr val="tx1"/>
                </a:solidFill>
                <a:effectLst/>
                <a:latin typeface="+mn-lt"/>
                <a:ea typeface="+mn-ea"/>
                <a:cs typeface="+mn-cs"/>
              </a:rPr>
              <a:t>summary</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although</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project in </a:t>
            </a:r>
            <a:r>
              <a:rPr lang="hu-HU" sz="1200" kern="1200" dirty="0" err="1">
                <a:solidFill>
                  <a:schemeClr val="tx1"/>
                </a:solidFill>
                <a:effectLst/>
                <a:latin typeface="+mn-lt"/>
                <a:ea typeface="+mn-ea"/>
                <a:cs typeface="+mn-cs"/>
              </a:rPr>
              <a:t>its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current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state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already</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functions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well</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are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numerous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directions</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for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future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development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that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could</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further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enhance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user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experience</a:t>
            </a:r>
            <a:r>
              <a:rPr lang="hu-HU" sz="1200" kern="1200" dirty="0">
                <a:solidFill>
                  <a:schemeClr val="tx1"/>
                </a:solidFill>
                <a:effectLst/>
                <a:latin typeface="+mn-lt"/>
                <a:ea typeface="+mn-ea"/>
                <a:cs typeface="+mn-cs"/>
              </a:rPr>
              <a:t> and </a:t>
            </a:r>
            <a:r>
              <a:rPr lang="hu-HU" sz="1200" kern="1200" dirty="0" err="1">
                <a:solidFill>
                  <a:schemeClr val="tx1"/>
                </a:solidFill>
                <a:effectLst/>
                <a:latin typeface="+mn-lt"/>
                <a:ea typeface="+mn-ea"/>
                <a:cs typeface="+mn-cs"/>
              </a:rPr>
              <a:t>better</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support</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the</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ImPro</a:t>
            </a:r>
            <a:r>
              <a:rPr lang="hu-HU" sz="1200" kern="1200" dirty="0">
                <a:solidFill>
                  <a:schemeClr val="tx1"/>
                </a:solidFill>
                <a:effectLst/>
                <a:latin typeface="+mn-lt"/>
                <a:ea typeface="+mn-ea"/>
                <a:cs typeface="+mn-cs"/>
              </a:rPr>
              <a:t> </a:t>
            </a:r>
            <a:r>
              <a:rPr lang="hu-HU" sz="1200" kern="1200" dirty="0" err="1">
                <a:solidFill>
                  <a:schemeClr val="tx1"/>
                </a:solidFill>
                <a:effectLst/>
                <a:latin typeface="+mn-lt"/>
                <a:ea typeface="+mn-ea"/>
                <a:cs typeface="+mn-cs"/>
              </a:rPr>
              <a:t>troupe’s</a:t>
            </a:r>
            <a:r>
              <a:rPr lang="hu-HU" sz="1200" kern="1200" dirty="0">
                <a:solidFill>
                  <a:schemeClr val="tx1"/>
                </a:solidFill>
                <a:effectLst/>
                <a:latin typeface="+mn-lt"/>
                <a:ea typeface="+mn-ea"/>
                <a:cs typeface="+mn-cs"/>
              </a:rPr>
              <a:t> online </a:t>
            </a:r>
            <a:r>
              <a:rPr lang="hu-HU" sz="1200" kern="1200" dirty="0" err="1">
                <a:solidFill>
                  <a:schemeClr val="tx1"/>
                </a:solidFill>
                <a:effectLst/>
                <a:latin typeface="+mn-lt"/>
                <a:ea typeface="+mn-ea"/>
                <a:cs typeface="+mn-cs"/>
              </a:rPr>
              <a:t>presence</a:t>
            </a:r>
            <a:r>
              <a:rPr lang="hu-HU" sz="1200" kern="1200" dirty="0">
                <a:solidFill>
                  <a:schemeClr val="tx1"/>
                </a:solidFill>
                <a:effectLst/>
                <a:latin typeface="+mn-lt"/>
                <a:ea typeface="+mn-ea"/>
                <a:cs typeface="+mn-cs"/>
              </a:rPr>
              <a:t>.</a:t>
            </a:r>
            <a:br>
              <a:rPr lang="hu-HU" sz="1200" kern="1200" dirty="0">
                <a:solidFill>
                  <a:schemeClr val="tx1"/>
                </a:solidFill>
                <a:effectLst/>
                <a:latin typeface="+mn-lt"/>
                <a:ea typeface="+mn-ea"/>
                <a:cs typeface="+mn-cs"/>
              </a:rPr>
            </a:br>
            <a:br>
              <a:rPr lang="hu-HU" sz="1200" kern="1200" dirty="0">
                <a:solidFill>
                  <a:schemeClr val="tx1"/>
                </a:solidFill>
                <a:effectLst/>
                <a:latin typeface="+mn-lt"/>
                <a:ea typeface="+mn-ea"/>
                <a:cs typeface="+mn-cs"/>
              </a:rPr>
            </a:br>
            <a:r>
              <a:rPr lang="hu-HU" sz="1200" kern="1200" dirty="0">
                <a:solidFill>
                  <a:schemeClr val="tx1"/>
                </a:solidFill>
                <a:effectLst/>
                <a:latin typeface="+mn-lt"/>
                <a:ea typeface="+mn-ea"/>
                <a:cs typeface="+mn-cs"/>
              </a:rPr>
              <a:t>Összességében tehát bár a projekt mostani állapotában is jól működik, számos olyan fejlesztési irány áll előttünk, amely tovább növelheti a felhasználói élményt és még jobban támogathatja az </a:t>
            </a:r>
            <a:r>
              <a:rPr lang="hu-HU" sz="1200" kern="1200" dirty="0" err="1">
                <a:solidFill>
                  <a:schemeClr val="tx1"/>
                </a:solidFill>
                <a:effectLst/>
                <a:latin typeface="+mn-lt"/>
                <a:ea typeface="+mn-ea"/>
                <a:cs typeface="+mn-cs"/>
              </a:rPr>
              <a:t>ImPro</a:t>
            </a:r>
            <a:r>
              <a:rPr lang="hu-HU" sz="1200" kern="1200" dirty="0">
                <a:solidFill>
                  <a:schemeClr val="tx1"/>
                </a:solidFill>
                <a:effectLst/>
                <a:latin typeface="+mn-lt"/>
                <a:ea typeface="+mn-ea"/>
                <a:cs typeface="+mn-cs"/>
              </a:rPr>
              <a:t> társulat online jelenlétét.</a:t>
            </a:r>
          </a:p>
          <a:p>
            <a:endParaRPr lang="hu-HU" dirty="0"/>
          </a:p>
        </p:txBody>
      </p:sp>
      <p:sp>
        <p:nvSpPr>
          <p:cNvPr id="4" name="Dia számának helye 3"/>
          <p:cNvSpPr>
            <a:spLocks noGrp="1"/>
          </p:cNvSpPr>
          <p:nvPr>
            <p:ph type="sldNum" sz="quarter" idx="5"/>
          </p:nvPr>
        </p:nvSpPr>
        <p:spPr/>
        <p:txBody>
          <a:bodyPr/>
          <a:lstStyle/>
          <a:p>
            <a:fld id="{B7226E0B-2BD9-4B3D-8CB6-39B86F63EF30}" type="slidenum">
              <a:rPr lang="hu-HU" smtClean="0"/>
              <a:t>14</a:t>
            </a:fld>
            <a:endParaRPr lang="hu-HU"/>
          </a:p>
        </p:txBody>
      </p:sp>
    </p:spTree>
    <p:extLst>
      <p:ext uri="{BB962C8B-B14F-4D97-AF65-F5344CB8AC3E}">
        <p14:creationId xmlns:p14="http://schemas.microsoft.com/office/powerpoint/2010/main" val="65191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BD5C016-3E19-1D85-24D3-7131A72F0F87}"/>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78EBD759-7EE2-4F6F-2D43-D49E3B0C52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26879E14-CECE-73B7-8E7C-B3A444C9346C}"/>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23C6605B-E5DF-211F-E159-7225001AC71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471DE85-9409-8559-6929-D2404FF2FB14}"/>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9993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0EE6EC1-F07F-C14E-BE51-6432782ECB8E}"/>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3F90A78-42B1-84D1-6EC0-A97623CD7457}"/>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9E8BF43-1678-4F02-9072-8B5E15BAE98E}"/>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FFEA2951-6100-45D0-EA6E-F0F58CD22E7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6E38BAA-1795-880C-6D5A-C56F617E1C06}"/>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197522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A879BF85-F556-F13A-DFFB-3131E4FFE22C}"/>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E3FF1714-AC07-F02D-7DE9-329A2190B9F2}"/>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97C5C23-C63E-C0A9-1BF3-4C3451668BDE}"/>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CFE20FCE-402B-012F-93A3-1750DF262245}"/>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503760F-4359-D39D-DBE8-F62D8DA80FCF}"/>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909939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7414029-EAA8-CE3A-B7B0-196E15F3CBE8}"/>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E34A190-3B51-D474-E296-BA05FD0F071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4FB3FAA5-2622-499A-C4FE-C7189380B781}"/>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F453F048-8A82-A347-FA12-19F744E4DB29}"/>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2F0E9E9-E896-EFCC-468A-40F1603E1C05}"/>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900811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1921D5D-523F-8F35-FDBB-F220FBD05EA8}"/>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A350B815-3B61-6E4C-DD76-39E65341A4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6AD91D1E-512E-35AF-130D-D3D8AE69A3EE}"/>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53101F50-BE30-4CFE-7000-0BF4C56E74E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825A9DD-3497-9EB6-D827-8D7EB0076DB0}"/>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2201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61D3661-C503-1CF5-C5B1-B11331AB465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EF99076-B537-6D67-B0FF-37DC2D7DA031}"/>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A1588FA-6C60-58AF-1B6F-6FCCAABDCC1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957FDD7-DF2B-5BE4-4B98-60C2A232A345}"/>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6" name="Élőláb helye 5">
            <a:extLst>
              <a:ext uri="{FF2B5EF4-FFF2-40B4-BE49-F238E27FC236}">
                <a16:creationId xmlns:a16="http://schemas.microsoft.com/office/drawing/2014/main" id="{81CEDEC0-B7AC-0EF8-129C-5455286255E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6C4F483-4ECF-4AA1-806B-658B335F61F0}"/>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427484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F4799B-D981-321E-468F-CEA181FCB752}"/>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2EB5CC44-1639-21B4-ADC9-F70D794D84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D94D736-B72A-FA7D-360D-01BD8C0CE41D}"/>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7E8C8619-CB09-7686-5727-B8051A4FC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1EEAA7EE-7DA7-C30D-07BB-E1AECA8991FC}"/>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457A4F57-E97B-3959-106D-9ED8E9916773}"/>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8" name="Élőláb helye 7">
            <a:extLst>
              <a:ext uri="{FF2B5EF4-FFF2-40B4-BE49-F238E27FC236}">
                <a16:creationId xmlns:a16="http://schemas.microsoft.com/office/drawing/2014/main" id="{B0A81F5E-F1F4-0ACD-28EC-9869787D7568}"/>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FC69DBF9-89C3-579F-7CE6-DD7945EA0146}"/>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616816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B215C5-11A6-B37B-A9E6-EA17A1D65A1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98BF17C7-CBCA-BCAC-AA3E-69692A4E47CC}"/>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4" name="Élőláb helye 3">
            <a:extLst>
              <a:ext uri="{FF2B5EF4-FFF2-40B4-BE49-F238E27FC236}">
                <a16:creationId xmlns:a16="http://schemas.microsoft.com/office/drawing/2014/main" id="{DECFACF4-B2D0-0955-FB8D-9620E659B248}"/>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42814EA-A324-855D-251A-E5365073919C}"/>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52857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7FA991EA-2A60-2538-F083-DDED5614BF23}"/>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3" name="Élőláb helye 2">
            <a:extLst>
              <a:ext uri="{FF2B5EF4-FFF2-40B4-BE49-F238E27FC236}">
                <a16:creationId xmlns:a16="http://schemas.microsoft.com/office/drawing/2014/main" id="{3491F2A3-525F-8A1F-4104-C4615AD5B24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ABC9A5CE-7773-670A-9614-5428F5112D1B}"/>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09037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AA5037-FDF9-9FEE-1AA4-D4448AF1D72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8182CC12-E877-60D5-511F-EB9BECD5F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4046671D-4BC1-2886-D88B-9251F34B8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393D055-FFC2-1999-3410-53F0A5C9BD91}"/>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6" name="Élőláb helye 5">
            <a:extLst>
              <a:ext uri="{FF2B5EF4-FFF2-40B4-BE49-F238E27FC236}">
                <a16:creationId xmlns:a16="http://schemas.microsoft.com/office/drawing/2014/main" id="{61474739-06EA-5B5E-93AC-4D9A2411FD5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B77054F7-2D58-2ECE-B251-8F191E3B87BB}"/>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209713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35970-E429-4FB8-77E4-BAA08C1CE96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85272D31-0C1D-828B-90BE-77E24795D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4BF5FFB5-A31A-EE64-5CF1-62005939E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06F00DB-4D40-6792-B3D4-CE15EC12480D}"/>
              </a:ext>
            </a:extLst>
          </p:cNvPr>
          <p:cNvSpPr>
            <a:spLocks noGrp="1"/>
          </p:cNvSpPr>
          <p:nvPr>
            <p:ph type="dt" sz="half" idx="10"/>
          </p:nvPr>
        </p:nvSpPr>
        <p:spPr/>
        <p:txBody>
          <a:bodyPr/>
          <a:lstStyle/>
          <a:p>
            <a:fld id="{03DB0EF3-AFE2-4706-8D1F-5E6A66625DE5}" type="datetimeFigureOut">
              <a:rPr lang="hu-HU" smtClean="0"/>
              <a:t>2025. 09. 09.</a:t>
            </a:fld>
            <a:endParaRPr lang="hu-HU"/>
          </a:p>
        </p:txBody>
      </p:sp>
      <p:sp>
        <p:nvSpPr>
          <p:cNvPr id="6" name="Élőláb helye 5">
            <a:extLst>
              <a:ext uri="{FF2B5EF4-FFF2-40B4-BE49-F238E27FC236}">
                <a16:creationId xmlns:a16="http://schemas.microsoft.com/office/drawing/2014/main" id="{A8F8FEBB-7C48-0990-8543-9888A2119D9A}"/>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0F28624-07C5-3208-83B4-78366EAEE4A2}"/>
              </a:ext>
            </a:extLst>
          </p:cNvPr>
          <p:cNvSpPr>
            <a:spLocks noGrp="1"/>
          </p:cNvSpPr>
          <p:nvPr>
            <p:ph type="sldNum" sz="quarter" idx="12"/>
          </p:nvPr>
        </p:nvSpPr>
        <p:spPr/>
        <p:txBody>
          <a:bodyPr/>
          <a:lstStyle/>
          <a:p>
            <a:fld id="{57732B9B-8BF6-4E4A-A47A-F87A12B74439}" type="slidenum">
              <a:rPr lang="hu-HU" smtClean="0"/>
              <a:t>‹#›</a:t>
            </a:fld>
            <a:endParaRPr lang="hu-HU"/>
          </a:p>
        </p:txBody>
      </p:sp>
    </p:spTree>
    <p:extLst>
      <p:ext uri="{BB962C8B-B14F-4D97-AF65-F5344CB8AC3E}">
        <p14:creationId xmlns:p14="http://schemas.microsoft.com/office/powerpoint/2010/main" val="386256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7F088823-ED5F-4627-210C-AF550B2D4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88526F0C-8DBD-A2A9-AFE9-C95F253A1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4599CB1-8AD6-6774-5E62-07AB561382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DB0EF3-AFE2-4706-8D1F-5E6A66625DE5}" type="datetimeFigureOut">
              <a:rPr lang="hu-HU" smtClean="0"/>
              <a:t>2025. 09. 09.</a:t>
            </a:fld>
            <a:endParaRPr lang="hu-HU"/>
          </a:p>
        </p:txBody>
      </p:sp>
      <p:sp>
        <p:nvSpPr>
          <p:cNvPr id="5" name="Élőláb helye 4">
            <a:extLst>
              <a:ext uri="{FF2B5EF4-FFF2-40B4-BE49-F238E27FC236}">
                <a16:creationId xmlns:a16="http://schemas.microsoft.com/office/drawing/2014/main" id="{3A341626-CE20-4690-D009-BCE37B5ACC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a:extLst>
              <a:ext uri="{FF2B5EF4-FFF2-40B4-BE49-F238E27FC236}">
                <a16:creationId xmlns:a16="http://schemas.microsoft.com/office/drawing/2014/main" id="{EDAA3A05-C500-15E6-84D5-A1198A14CA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732B9B-8BF6-4E4A-A47A-F87A12B74439}" type="slidenum">
              <a:rPr lang="hu-HU" smtClean="0"/>
              <a:t>‹#›</a:t>
            </a:fld>
            <a:endParaRPr lang="hu-HU"/>
          </a:p>
        </p:txBody>
      </p:sp>
    </p:spTree>
    <p:extLst>
      <p:ext uri="{BB962C8B-B14F-4D97-AF65-F5344CB8AC3E}">
        <p14:creationId xmlns:p14="http://schemas.microsoft.com/office/powerpoint/2010/main" val="87625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függöny, bútorok, Színházi függöny, piros látható&#10;&#10;Előfordulhat, hogy az AI által létrehozott tartalom helytelen.">
            <a:extLst>
              <a:ext uri="{FF2B5EF4-FFF2-40B4-BE49-F238E27FC236}">
                <a16:creationId xmlns:a16="http://schemas.microsoft.com/office/drawing/2014/main" id="{F01C3862-8284-6E95-00B3-649E31643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129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A71708B-2074-124C-50AF-FFABAD63B7C9}"/>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05433BAA-B146-9E21-DFC4-DFC7C05B1E91}"/>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Foglalás</a:t>
            </a:r>
            <a:endParaRPr lang="hu-HU" dirty="0"/>
          </a:p>
        </p:txBody>
      </p:sp>
      <p:sp>
        <p:nvSpPr>
          <p:cNvPr id="6" name="Szövegdoboz 5">
            <a:extLst>
              <a:ext uri="{FF2B5EF4-FFF2-40B4-BE49-F238E27FC236}">
                <a16:creationId xmlns:a16="http://schemas.microsoft.com/office/drawing/2014/main" id="{175E3BDD-7B62-0C01-8C67-5C33B0B3AD79}"/>
              </a:ext>
            </a:extLst>
          </p:cNvPr>
          <p:cNvSpPr txBox="1"/>
          <p:nvPr/>
        </p:nvSpPr>
        <p:spPr>
          <a:xfrm>
            <a:off x="505238" y="1329537"/>
            <a:ext cx="5050735" cy="4893647"/>
          </a:xfrm>
          <a:prstGeom prst="rect">
            <a:avLst/>
          </a:prstGeom>
          <a:noFill/>
        </p:spPr>
        <p:txBody>
          <a:bodyPr wrap="square" rtlCol="0">
            <a:spAutoFit/>
          </a:bodyPr>
          <a:lstStyle/>
          <a:p>
            <a:pPr algn="just">
              <a:buNone/>
            </a:pPr>
            <a:r>
              <a:rPr lang="hu-HU" sz="2400" dirty="0">
                <a:solidFill>
                  <a:srgbClr val="FFC000"/>
                </a:solidFill>
                <a:latin typeface="Bahnschrift SemiCondensed" panose="020B0502040204020203" pitchFamily="34" charset="0"/>
              </a:rPr>
              <a:t>A foglalás oldal az esemény részleteinél érhető el. A látogató itt megtekintheti az adott esemény leírását, időpontját és helyszínét, majd egy űrlapon keresztül megadhatja a személyes adatait (név, cím, e-mail), a foglalni kívánt jegyek számát és opcionális </a:t>
            </a:r>
            <a:r>
              <a:rPr lang="hu-HU" sz="2400" dirty="0" err="1">
                <a:solidFill>
                  <a:srgbClr val="FFC000"/>
                </a:solidFill>
                <a:latin typeface="Bahnschrift SemiCondensed" panose="020B0502040204020203" pitchFamily="34" charset="0"/>
              </a:rPr>
              <a:t>megjegyzést.Amikor</a:t>
            </a:r>
            <a:r>
              <a:rPr lang="hu-HU" sz="2400" dirty="0">
                <a:solidFill>
                  <a:srgbClr val="FFC000"/>
                </a:solidFill>
                <a:latin typeface="Bahnschrift SemiCondensed" panose="020B0502040204020203" pitchFamily="34" charset="0"/>
              </a:rPr>
              <a:t> a látogató elküldi az űrlapot, a rendszer a </a:t>
            </a:r>
            <a:r>
              <a:rPr lang="hu-HU" sz="2400" dirty="0" err="1">
                <a:solidFill>
                  <a:srgbClr val="FFC000"/>
                </a:solidFill>
                <a:latin typeface="Bahnschrift SemiCondensed" panose="020B0502040204020203" pitchFamily="34" charset="0"/>
              </a:rPr>
              <a:t>BookingController</a:t>
            </a:r>
            <a:r>
              <a:rPr lang="hu-HU" sz="2400" dirty="0">
                <a:solidFill>
                  <a:srgbClr val="FFC000"/>
                </a:solidFill>
                <a:latin typeface="Bahnschrift SemiCondensed" panose="020B0502040204020203" pitchFamily="34" charset="0"/>
              </a:rPr>
              <a:t> segítségével elmenti a foglalást az adatbázisba, majd az SMTP-n keresztül visszaigazoló e-mailt küld a megadott e-mail címre.</a:t>
            </a:r>
          </a:p>
        </p:txBody>
      </p:sp>
      <p:pic>
        <p:nvPicPr>
          <p:cNvPr id="3" name="Kép 2">
            <a:extLst>
              <a:ext uri="{FF2B5EF4-FFF2-40B4-BE49-F238E27FC236}">
                <a16:creationId xmlns:a16="http://schemas.microsoft.com/office/drawing/2014/main" id="{3729FBFD-6B3F-D730-EA7F-4CA03A5844EA}"/>
              </a:ext>
            </a:extLst>
          </p:cNvPr>
          <p:cNvPicPr>
            <a:picLocks noChangeAspect="1"/>
          </p:cNvPicPr>
          <p:nvPr/>
        </p:nvPicPr>
        <p:blipFill>
          <a:blip r:embed="rId4"/>
          <a:stretch>
            <a:fillRect/>
          </a:stretch>
        </p:blipFill>
        <p:spPr>
          <a:xfrm>
            <a:off x="7052441" y="1334892"/>
            <a:ext cx="5139559" cy="5523108"/>
          </a:xfrm>
          <a:prstGeom prst="rect">
            <a:avLst/>
          </a:prstGeom>
        </p:spPr>
      </p:pic>
    </p:spTree>
    <p:extLst>
      <p:ext uri="{BB962C8B-B14F-4D97-AF65-F5344CB8AC3E}">
        <p14:creationId xmlns:p14="http://schemas.microsoft.com/office/powerpoint/2010/main" val="3585089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14BC088-598F-D59A-9E2A-7502BF522B10}"/>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67A5395C-FD0F-569A-21D7-AB3A9BEF01D7}"/>
              </a:ext>
            </a:extLst>
          </p:cNvPr>
          <p:cNvSpPr txBox="1"/>
          <p:nvPr/>
        </p:nvSpPr>
        <p:spPr>
          <a:xfrm>
            <a:off x="945931" y="2608117"/>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Foglalás </a:t>
            </a:r>
            <a:r>
              <a:rPr lang="hu-HU" sz="7200" dirty="0" err="1">
                <a:solidFill>
                  <a:srgbClr val="FFC000"/>
                </a:solidFill>
                <a:latin typeface="Bodoni MT Poster Compressed" panose="02070706080601050204" pitchFamily="18" charset="0"/>
              </a:rPr>
              <a:t>urlap</a:t>
            </a:r>
            <a:endParaRPr lang="hu-HU" dirty="0"/>
          </a:p>
        </p:txBody>
      </p:sp>
      <p:sp>
        <p:nvSpPr>
          <p:cNvPr id="4" name="Szövegdoboz 3">
            <a:extLst>
              <a:ext uri="{FF2B5EF4-FFF2-40B4-BE49-F238E27FC236}">
                <a16:creationId xmlns:a16="http://schemas.microsoft.com/office/drawing/2014/main" id="{9391F36A-6F3A-27CB-2942-4243DB55D25C}"/>
              </a:ext>
            </a:extLst>
          </p:cNvPr>
          <p:cNvSpPr txBox="1"/>
          <p:nvPr/>
        </p:nvSpPr>
        <p:spPr>
          <a:xfrm>
            <a:off x="2173381" y="2608117"/>
            <a:ext cx="2808942" cy="923330"/>
          </a:xfrm>
          <a:prstGeom prst="rect">
            <a:avLst/>
          </a:prstGeom>
          <a:noFill/>
        </p:spPr>
        <p:txBody>
          <a:bodyPr wrap="square" rtlCol="0">
            <a:spAutoFit/>
          </a:bodyPr>
          <a:lstStyle/>
          <a:p>
            <a:pPr algn="ctr"/>
            <a:r>
              <a:rPr lang="hu-HU" sz="5400" i="1" dirty="0">
                <a:solidFill>
                  <a:srgbClr val="FFC000"/>
                </a:solidFill>
                <a:latin typeface="Bodoni MT Poster Compressed" panose="02070706080601050204" pitchFamily="18" charset="0"/>
              </a:rPr>
              <a:t>"</a:t>
            </a:r>
            <a:endParaRPr lang="hu-HU" sz="1200" i="1" dirty="0"/>
          </a:p>
        </p:txBody>
      </p:sp>
      <p:pic>
        <p:nvPicPr>
          <p:cNvPr id="6" name="Kép 5">
            <a:extLst>
              <a:ext uri="{FF2B5EF4-FFF2-40B4-BE49-F238E27FC236}">
                <a16:creationId xmlns:a16="http://schemas.microsoft.com/office/drawing/2014/main" id="{1B0CAB68-F7B8-5DCC-11BF-CFEE3759896E}"/>
              </a:ext>
            </a:extLst>
          </p:cNvPr>
          <p:cNvPicPr>
            <a:picLocks noChangeAspect="1"/>
          </p:cNvPicPr>
          <p:nvPr/>
        </p:nvPicPr>
        <p:blipFill>
          <a:blip r:embed="rId4"/>
          <a:stretch>
            <a:fillRect/>
          </a:stretch>
        </p:blipFill>
        <p:spPr>
          <a:xfrm>
            <a:off x="6803279" y="-75079"/>
            <a:ext cx="5466080" cy="6933079"/>
          </a:xfrm>
          <a:prstGeom prst="rect">
            <a:avLst/>
          </a:prstGeom>
        </p:spPr>
      </p:pic>
    </p:spTree>
    <p:extLst>
      <p:ext uri="{BB962C8B-B14F-4D97-AF65-F5344CB8AC3E}">
        <p14:creationId xmlns:p14="http://schemas.microsoft.com/office/powerpoint/2010/main" val="3726385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CD5402-F1C4-997A-E66B-E805ED3C9F38}"/>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95C877F5-3DAF-1B1F-D7D8-78BFFADBA676}"/>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Update</a:t>
            </a:r>
            <a:endParaRPr lang="hu-HU" dirty="0"/>
          </a:p>
        </p:txBody>
      </p:sp>
      <p:sp>
        <p:nvSpPr>
          <p:cNvPr id="6" name="Szövegdoboz 5">
            <a:extLst>
              <a:ext uri="{FF2B5EF4-FFF2-40B4-BE49-F238E27FC236}">
                <a16:creationId xmlns:a16="http://schemas.microsoft.com/office/drawing/2014/main" id="{935DD3E7-515E-5A0F-3FE9-8ACF9E8C0E6A}"/>
              </a:ext>
            </a:extLst>
          </p:cNvPr>
          <p:cNvSpPr txBox="1"/>
          <p:nvPr/>
        </p:nvSpPr>
        <p:spPr>
          <a:xfrm>
            <a:off x="604630" y="1649895"/>
            <a:ext cx="10982740" cy="4154984"/>
          </a:xfrm>
          <a:prstGeom prst="rect">
            <a:avLst/>
          </a:prstGeom>
          <a:noFill/>
        </p:spPr>
        <p:txBody>
          <a:bodyPr wrap="square" rtlCol="0">
            <a:spAutoFit/>
          </a:bodyPr>
          <a:lstStyle/>
          <a:p>
            <a:pPr algn="just">
              <a:buNone/>
            </a:pPr>
            <a:r>
              <a:rPr lang="en-US" sz="2400" dirty="0">
                <a:solidFill>
                  <a:srgbClr val="FFC000"/>
                </a:solidFill>
                <a:latin typeface="Bahnschrift SemiCondensed" panose="020B0502040204020203" pitchFamily="34" charset="0"/>
              </a:rPr>
              <a:t>During the development process, one of the biggest setbacks was when Rácz Miklós, who was originally responsible for the frontend, left the project. This meant that resources had to be completely reconsidered, and most of the frontend tasks eventually fell to me. This not only caused delays in timing but also required significant changes in task allocation. At the same time, this challenge also provided an opportunity for me to gain deeper insight into frontend development and to create a more unified structure for the entire </a:t>
            </a:r>
            <a:r>
              <a:rPr lang="en-US" sz="2400" dirty="0" err="1">
                <a:solidFill>
                  <a:srgbClr val="FFC000"/>
                </a:solidFill>
                <a:latin typeface="Bahnschrift SemiCondensed" panose="020B0502040204020203" pitchFamily="34" charset="0"/>
              </a:rPr>
              <a:t>application.Of</a:t>
            </a:r>
            <a:r>
              <a:rPr lang="en-US" sz="2400" dirty="0">
                <a:solidFill>
                  <a:srgbClr val="FFC000"/>
                </a:solidFill>
                <a:latin typeface="Bahnschrift SemiCondensed" panose="020B0502040204020203" pitchFamily="34" charset="0"/>
              </a:rPr>
              <a:t> course, the project can still be improved in many areas. One of the most important aspects is the frontend itself, which in the future could be better aligned with the world of the </a:t>
            </a:r>
            <a:r>
              <a:rPr lang="en-US" sz="2400" dirty="0" err="1">
                <a:solidFill>
                  <a:srgbClr val="FFC000"/>
                </a:solidFill>
                <a:latin typeface="Bahnschrift SemiCondensed" panose="020B0502040204020203" pitchFamily="34" charset="0"/>
              </a:rPr>
              <a:t>ImPro</a:t>
            </a:r>
            <a:r>
              <a:rPr lang="en-US" sz="2400" dirty="0">
                <a:solidFill>
                  <a:srgbClr val="FFC000"/>
                </a:solidFill>
                <a:latin typeface="Bahnschrift SemiCondensed" panose="020B0502040204020203" pitchFamily="34" charset="0"/>
              </a:rPr>
              <a:t> troupe, reflecting its creative and improvisational character more strongly. The current design is functional, but aesthetically there is plenty of room for further refinement to better represent the troupe’s unique atmosphere.</a:t>
            </a:r>
            <a:endParaRPr lang="hu-HU" sz="2400" dirty="0">
              <a:solidFill>
                <a:srgbClr val="FFC000"/>
              </a:solidFill>
              <a:latin typeface="Bahnschrift SemiCondensed" panose="020B0502040204020203" pitchFamily="34" charset="0"/>
            </a:endParaRPr>
          </a:p>
        </p:txBody>
      </p:sp>
    </p:spTree>
    <p:extLst>
      <p:ext uri="{BB962C8B-B14F-4D97-AF65-F5344CB8AC3E}">
        <p14:creationId xmlns:p14="http://schemas.microsoft.com/office/powerpoint/2010/main" val="2367532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8FA17EB-25A2-C369-35A7-E34B371F2203}"/>
            </a:ext>
          </a:extLst>
        </p:cNvPr>
        <p:cNvGrpSpPr/>
        <p:nvPr/>
      </p:nvGrpSpPr>
      <p:grpSpPr>
        <a:xfrm>
          <a:off x="0" y="0"/>
          <a:ext cx="0" cy="0"/>
          <a:chOff x="0" y="0"/>
          <a:chExt cx="0" cy="0"/>
        </a:xfrm>
      </p:grpSpPr>
      <p:sp>
        <p:nvSpPr>
          <p:cNvPr id="6" name="Szövegdoboz 5">
            <a:extLst>
              <a:ext uri="{FF2B5EF4-FFF2-40B4-BE49-F238E27FC236}">
                <a16:creationId xmlns:a16="http://schemas.microsoft.com/office/drawing/2014/main" id="{0ABE51AF-D284-6DFA-BC8D-0CBDA5D2F4F3}"/>
              </a:ext>
            </a:extLst>
          </p:cNvPr>
          <p:cNvSpPr txBox="1"/>
          <p:nvPr/>
        </p:nvSpPr>
        <p:spPr>
          <a:xfrm>
            <a:off x="604630" y="1649895"/>
            <a:ext cx="10982740" cy="3416320"/>
          </a:xfrm>
          <a:prstGeom prst="rect">
            <a:avLst/>
          </a:prstGeom>
          <a:noFill/>
        </p:spPr>
        <p:txBody>
          <a:bodyPr wrap="square" rtlCol="0">
            <a:spAutoFit/>
          </a:bodyPr>
          <a:lstStyle/>
          <a:p>
            <a:pPr algn="just">
              <a:buNone/>
            </a:pPr>
            <a:r>
              <a:rPr lang="en-US" sz="2400" dirty="0">
                <a:solidFill>
                  <a:srgbClr val="FFC000"/>
                </a:solidFill>
                <a:latin typeface="Bahnschrift SemiCondensed" panose="020B0502040204020203" pitchFamily="34" charset="0"/>
              </a:rPr>
              <a:t>The image gallery, for example, could be further developed by introducing categories. Instead of uploading all images into one single view, they could be organized into separate sections such as “Rehearsals,” “Performances,” or “Behind the Scenes.” This would make the gallery much more transparent and enjoyable for </a:t>
            </a:r>
            <a:r>
              <a:rPr lang="en-US" sz="2400" dirty="0" err="1">
                <a:solidFill>
                  <a:srgbClr val="FFC000"/>
                </a:solidFill>
                <a:latin typeface="Bahnschrift SemiCondensed" panose="020B0502040204020203" pitchFamily="34" charset="0"/>
              </a:rPr>
              <a:t>visitors.There</a:t>
            </a:r>
            <a:r>
              <a:rPr lang="en-US" sz="2400" dirty="0">
                <a:solidFill>
                  <a:srgbClr val="FFC000"/>
                </a:solidFill>
                <a:latin typeface="Bahnschrift SemiCondensed" panose="020B0502040204020203" pitchFamily="34" charset="0"/>
              </a:rPr>
              <a:t> are also several opportunities for improvement on the contact page. It would be useful to integrate the troupe’s social media platforms, such as Facebook, Instagram, or even YouTube, with links and previews so that visitors can directly access the latest content. In addition, integrating the Google Business account would also be beneficial, enabling quick sharing of venues and events, and potentially even simplifying the ticket booking process.</a:t>
            </a:r>
            <a:endParaRPr lang="hu-HU" sz="2400" dirty="0">
              <a:solidFill>
                <a:srgbClr val="FFC000"/>
              </a:solidFill>
              <a:latin typeface="Bahnschrift SemiCondensed" panose="020B0502040204020203" pitchFamily="34" charset="0"/>
            </a:endParaRPr>
          </a:p>
        </p:txBody>
      </p:sp>
    </p:spTree>
    <p:extLst>
      <p:ext uri="{BB962C8B-B14F-4D97-AF65-F5344CB8AC3E}">
        <p14:creationId xmlns:p14="http://schemas.microsoft.com/office/powerpoint/2010/main" val="2865620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B86475C-CA43-6A87-585F-4C829CC640C0}"/>
            </a:ext>
          </a:extLst>
        </p:cNvPr>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D6F5D244-EB1E-28A2-6B01-725F19F2DDCD}"/>
              </a:ext>
            </a:extLst>
          </p:cNvPr>
          <p:cNvSpPr/>
          <p:nvPr/>
        </p:nvSpPr>
        <p:spPr>
          <a:xfrm>
            <a:off x="1880042" y="891760"/>
            <a:ext cx="8422198" cy="3448879"/>
          </a:xfrm>
          <a:prstGeom prst="round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Szövegdoboz 4">
            <a:extLst>
              <a:ext uri="{FF2B5EF4-FFF2-40B4-BE49-F238E27FC236}">
                <a16:creationId xmlns:a16="http://schemas.microsoft.com/office/drawing/2014/main" id="{664DCAF4-C13E-EC73-8158-F1FAD89EC29F}"/>
              </a:ext>
            </a:extLst>
          </p:cNvPr>
          <p:cNvSpPr txBox="1"/>
          <p:nvPr/>
        </p:nvSpPr>
        <p:spPr>
          <a:xfrm>
            <a:off x="1977942" y="1002968"/>
            <a:ext cx="8236116" cy="1862048"/>
          </a:xfrm>
          <a:prstGeom prst="rect">
            <a:avLst/>
          </a:prstGeom>
          <a:noFill/>
        </p:spPr>
        <p:txBody>
          <a:bodyPr wrap="square" rtlCol="0">
            <a:spAutoFit/>
          </a:bodyPr>
          <a:lstStyle/>
          <a:p>
            <a:pPr algn="ctr"/>
            <a:r>
              <a:rPr lang="hu-HU" sz="11500" dirty="0">
                <a:solidFill>
                  <a:srgbClr val="FFC000"/>
                </a:solidFill>
                <a:latin typeface="Bodoni MT Poster Compressed" panose="02070706080601050204" pitchFamily="18" charset="0"/>
              </a:rPr>
              <a:t>Köszönöm a figyelmet!</a:t>
            </a:r>
            <a:endParaRPr lang="hu-HU" sz="3200" dirty="0"/>
          </a:p>
        </p:txBody>
      </p:sp>
      <p:sp>
        <p:nvSpPr>
          <p:cNvPr id="6" name="Szövegdoboz 5">
            <a:extLst>
              <a:ext uri="{FF2B5EF4-FFF2-40B4-BE49-F238E27FC236}">
                <a16:creationId xmlns:a16="http://schemas.microsoft.com/office/drawing/2014/main" id="{C904B68D-FD47-A152-16AE-1B9CEEDE6194}"/>
              </a:ext>
            </a:extLst>
          </p:cNvPr>
          <p:cNvSpPr txBox="1"/>
          <p:nvPr/>
        </p:nvSpPr>
        <p:spPr>
          <a:xfrm>
            <a:off x="604630" y="2991015"/>
            <a:ext cx="10982740" cy="830997"/>
          </a:xfrm>
          <a:prstGeom prst="rect">
            <a:avLst/>
          </a:prstGeom>
          <a:noFill/>
        </p:spPr>
        <p:txBody>
          <a:bodyPr wrap="square" rtlCol="0">
            <a:spAutoFit/>
          </a:bodyPr>
          <a:lstStyle/>
          <a:p>
            <a:pPr algn="ctr">
              <a:buNone/>
            </a:pPr>
            <a:r>
              <a:rPr lang="hu-HU" sz="2400" dirty="0">
                <a:solidFill>
                  <a:srgbClr val="FFC000"/>
                </a:solidFill>
                <a:latin typeface="Bahnschrift SemiCondensed" panose="020B0502040204020203" pitchFamily="34" charset="0"/>
              </a:rPr>
              <a:t>A projekt az </a:t>
            </a:r>
            <a:r>
              <a:rPr lang="hu-HU" sz="2400" dirty="0" err="1">
                <a:solidFill>
                  <a:srgbClr val="FFC000"/>
                </a:solidFill>
                <a:latin typeface="Bahnschrift SemiCondensed" panose="020B0502040204020203" pitchFamily="34" charset="0"/>
              </a:rPr>
              <a:t>ImPro</a:t>
            </a:r>
            <a:r>
              <a:rPr lang="hu-HU" sz="2400" dirty="0">
                <a:solidFill>
                  <a:srgbClr val="FFC000"/>
                </a:solidFill>
                <a:latin typeface="Bahnschrift SemiCondensed" panose="020B0502040204020203" pitchFamily="34" charset="0"/>
              </a:rPr>
              <a:t> társulat működéséből inspirálódott.</a:t>
            </a:r>
          </a:p>
          <a:p>
            <a:pPr algn="ctr">
              <a:buNone/>
            </a:pPr>
            <a:r>
              <a:rPr lang="hu-HU" sz="2400" dirty="0">
                <a:solidFill>
                  <a:srgbClr val="FFC000"/>
                </a:solidFill>
                <a:latin typeface="Bahnschrift SemiCondensed" panose="020B0502040204020203" pitchFamily="34" charset="0"/>
              </a:rPr>
              <a:t>www.improtarsulat.info</a:t>
            </a:r>
          </a:p>
        </p:txBody>
      </p:sp>
      <p:pic>
        <p:nvPicPr>
          <p:cNvPr id="4" name="Kép 3" descr="A képen lámpa, Neon látható&#10;&#10;Előfordulhat, hogy az AI által létrehozott tartalom helytelen.">
            <a:extLst>
              <a:ext uri="{FF2B5EF4-FFF2-40B4-BE49-F238E27FC236}">
                <a16:creationId xmlns:a16="http://schemas.microsoft.com/office/drawing/2014/main" id="{C891ECEE-515F-67ED-6B17-091883B77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460" y="3948011"/>
            <a:ext cx="2391362" cy="2391362"/>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8153879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églalap: lekerekített 5">
            <a:extLst>
              <a:ext uri="{FF2B5EF4-FFF2-40B4-BE49-F238E27FC236}">
                <a16:creationId xmlns:a16="http://schemas.microsoft.com/office/drawing/2014/main" id="{AAC85D95-72EB-CF3C-D11D-80BE3D13B6F1}"/>
              </a:ext>
            </a:extLst>
          </p:cNvPr>
          <p:cNvSpPr/>
          <p:nvPr/>
        </p:nvSpPr>
        <p:spPr>
          <a:xfrm>
            <a:off x="3637722" y="1401417"/>
            <a:ext cx="4681330" cy="3448879"/>
          </a:xfrm>
          <a:prstGeom prst="round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Cím 1">
            <a:extLst>
              <a:ext uri="{FF2B5EF4-FFF2-40B4-BE49-F238E27FC236}">
                <a16:creationId xmlns:a16="http://schemas.microsoft.com/office/drawing/2014/main" id="{4D1094BC-4F2C-BF87-6D4F-7F9BE0D12BCC}"/>
              </a:ext>
            </a:extLst>
          </p:cNvPr>
          <p:cNvSpPr>
            <a:spLocks noGrp="1"/>
          </p:cNvSpPr>
          <p:nvPr>
            <p:ph type="ctrTitle"/>
          </p:nvPr>
        </p:nvSpPr>
        <p:spPr/>
        <p:txBody>
          <a:bodyPr/>
          <a:lstStyle/>
          <a:p>
            <a:r>
              <a:rPr lang="hu-HU" dirty="0">
                <a:solidFill>
                  <a:srgbClr val="FFFF00"/>
                </a:solidFill>
                <a:latin typeface="Bodoni MT Poster Compressed" panose="02070706080601050204" pitchFamily="18" charset="0"/>
              </a:rPr>
              <a:t>                     </a:t>
            </a:r>
            <a:r>
              <a:rPr lang="hu-HU" dirty="0">
                <a:solidFill>
                  <a:srgbClr val="FFC000"/>
                </a:solidFill>
                <a:latin typeface="Bodoni MT Poster Compressed" panose="02070706080601050204" pitchFamily="18" charset="0"/>
              </a:rPr>
              <a:t>társulat</a:t>
            </a:r>
            <a:br>
              <a:rPr lang="hu-HU" dirty="0">
                <a:solidFill>
                  <a:srgbClr val="FFC000"/>
                </a:solidFill>
                <a:latin typeface="Bodoni MT Poster Compressed" panose="02070706080601050204" pitchFamily="18" charset="0"/>
              </a:rPr>
            </a:br>
            <a:r>
              <a:rPr lang="hu-HU" dirty="0">
                <a:solidFill>
                  <a:srgbClr val="FFC000"/>
                </a:solidFill>
                <a:latin typeface="Bodoni MT Poster Compressed" panose="02070706080601050204" pitchFamily="18" charset="0"/>
              </a:rPr>
              <a:t>Webalkalmazás</a:t>
            </a:r>
          </a:p>
        </p:txBody>
      </p:sp>
      <p:sp>
        <p:nvSpPr>
          <p:cNvPr id="3" name="Alcím 2">
            <a:extLst>
              <a:ext uri="{FF2B5EF4-FFF2-40B4-BE49-F238E27FC236}">
                <a16:creationId xmlns:a16="http://schemas.microsoft.com/office/drawing/2014/main" id="{1E4B8BE3-DF6F-4F1A-02EE-A11E7231973E}"/>
              </a:ext>
            </a:extLst>
          </p:cNvPr>
          <p:cNvSpPr>
            <a:spLocks noGrp="1"/>
          </p:cNvSpPr>
          <p:nvPr>
            <p:ph type="subTitle" idx="1"/>
          </p:nvPr>
        </p:nvSpPr>
        <p:spPr/>
        <p:txBody>
          <a:bodyPr/>
          <a:lstStyle/>
          <a:p>
            <a:r>
              <a:rPr lang="hu-HU" dirty="0">
                <a:solidFill>
                  <a:srgbClr val="FFC000"/>
                </a:solidFill>
                <a:latin typeface="Arial Narrow" panose="020B0606020202030204" pitchFamily="34" charset="0"/>
              </a:rPr>
              <a:t>Készítette:</a:t>
            </a:r>
          </a:p>
          <a:p>
            <a:r>
              <a:rPr lang="hu-HU" dirty="0">
                <a:solidFill>
                  <a:srgbClr val="FFC000"/>
                </a:solidFill>
                <a:latin typeface="Arial Narrow" panose="020B0606020202030204" pitchFamily="34" charset="0"/>
              </a:rPr>
              <a:t>Nagy Dániel József</a:t>
            </a:r>
          </a:p>
        </p:txBody>
      </p:sp>
      <p:pic>
        <p:nvPicPr>
          <p:cNvPr id="8" name="Kép 7" descr="A képen szöveg, Grafika, Betűtípus, embléma látható&#10;&#10;Előfordulhat, hogy az AI által létrehozott tartalom helytelen.">
            <a:extLst>
              <a:ext uri="{FF2B5EF4-FFF2-40B4-BE49-F238E27FC236}">
                <a16:creationId xmlns:a16="http://schemas.microsoft.com/office/drawing/2014/main" id="{91D27D75-7627-9ECC-E11C-2AE51469E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358" y="806934"/>
            <a:ext cx="2479675" cy="2479675"/>
          </a:xfrm>
          <a:prstGeom prst="rect">
            <a:avLst/>
          </a:prstGeom>
        </p:spPr>
      </p:pic>
      <p:pic>
        <p:nvPicPr>
          <p:cNvPr id="9" name="Kép 8">
            <a:extLst>
              <a:ext uri="{FF2B5EF4-FFF2-40B4-BE49-F238E27FC236}">
                <a16:creationId xmlns:a16="http://schemas.microsoft.com/office/drawing/2014/main" id="{7D20DC52-4C25-8B27-1510-C3BFF5BA44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888846" cy="27093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Kép 9">
            <a:extLst>
              <a:ext uri="{FF2B5EF4-FFF2-40B4-BE49-F238E27FC236}">
                <a16:creationId xmlns:a16="http://schemas.microsoft.com/office/drawing/2014/main" id="{3FC48ABA-5CEF-9BAD-302F-287948E6963B}"/>
              </a:ext>
            </a:extLst>
          </p:cNvPr>
          <p:cNvPicPr>
            <a:picLocks noChangeAspect="1"/>
          </p:cNvPicPr>
          <p:nvPr/>
        </p:nvPicPr>
        <p:blipFill>
          <a:blip r:embed="rId5"/>
          <a:stretch>
            <a:fillRect/>
          </a:stretch>
        </p:blipFill>
        <p:spPr>
          <a:xfrm>
            <a:off x="8495845" y="3286609"/>
            <a:ext cx="3346629" cy="3311178"/>
          </a:xfrm>
          <a:prstGeom prst="rect">
            <a:avLst/>
          </a:prstGeom>
          <a:ln>
            <a:noFill/>
          </a:ln>
          <a:effectLst>
            <a:reflection blurRad="12700" stA="30000" endPos="30000" dist="5000" dir="5400000" sy="-100000" algn="bl" rotWithShape="0"/>
          </a:effectLst>
          <a:scene3d>
            <a:camera prst="perspectiveContrastingLeftFacing" fov="2400000">
              <a:rot lat="123734" lon="1804830" rev="21561075"/>
            </a:camera>
            <a:lightRig rig="threePt" dir="t">
              <a:rot lat="0" lon="0" rev="2700000"/>
            </a:lightRig>
          </a:scene3d>
          <a:sp3d>
            <a:bevelT w="63500" h="50800"/>
          </a:sp3d>
        </p:spPr>
      </p:pic>
    </p:spTree>
    <p:extLst>
      <p:ext uri="{BB962C8B-B14F-4D97-AF65-F5344CB8AC3E}">
        <p14:creationId xmlns:p14="http://schemas.microsoft.com/office/powerpoint/2010/main" val="3509195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zövegdoboz 4">
            <a:extLst>
              <a:ext uri="{FF2B5EF4-FFF2-40B4-BE49-F238E27FC236}">
                <a16:creationId xmlns:a16="http://schemas.microsoft.com/office/drawing/2014/main" id="{BC1F73A6-4CAC-A0EF-676B-FC929A42009A}"/>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Projekt célja</a:t>
            </a:r>
            <a:endParaRPr lang="hu-HU" dirty="0"/>
          </a:p>
        </p:txBody>
      </p:sp>
      <p:sp>
        <p:nvSpPr>
          <p:cNvPr id="6" name="Szövegdoboz 5">
            <a:extLst>
              <a:ext uri="{FF2B5EF4-FFF2-40B4-BE49-F238E27FC236}">
                <a16:creationId xmlns:a16="http://schemas.microsoft.com/office/drawing/2014/main" id="{AA5DCFDD-6D96-EDA0-4907-44CEBCD9E01C}"/>
              </a:ext>
            </a:extLst>
          </p:cNvPr>
          <p:cNvSpPr txBox="1"/>
          <p:nvPr/>
        </p:nvSpPr>
        <p:spPr>
          <a:xfrm>
            <a:off x="715617" y="1461052"/>
            <a:ext cx="10982740" cy="4832092"/>
          </a:xfrm>
          <a:prstGeom prst="rect">
            <a:avLst/>
          </a:prstGeom>
          <a:noFill/>
        </p:spPr>
        <p:txBody>
          <a:bodyPr wrap="square" rtlCol="0">
            <a:spAutoFit/>
          </a:bodyPr>
          <a:lstStyle/>
          <a:p>
            <a:pPr algn="just"/>
            <a:r>
              <a:rPr lang="hu-HU" sz="2800" dirty="0">
                <a:solidFill>
                  <a:srgbClr val="FFC000"/>
                </a:solidFill>
                <a:latin typeface="Bahnschrift SemiCondensed" panose="020B0502040204020203" pitchFamily="34" charset="0"/>
              </a:rPr>
              <a:t>A projekt legfontosabb célja az volt, hogy a színházi társulat működését támogató webalkalmazást hozzunk létre. A cél az volt, hogy a közönség </a:t>
            </a:r>
            <a:r>
              <a:rPr lang="hu-HU" sz="2800" b="1" u="sng" dirty="0">
                <a:solidFill>
                  <a:srgbClr val="FF0000"/>
                </a:solidFill>
                <a:latin typeface="Bahnschrift SemiCondensed" panose="020B0502040204020203" pitchFamily="34" charset="0"/>
              </a:rPr>
              <a:t>könnyen tájékozódhasson </a:t>
            </a:r>
            <a:r>
              <a:rPr lang="hu-HU" sz="2800" dirty="0">
                <a:solidFill>
                  <a:srgbClr val="FFC000"/>
                </a:solidFill>
                <a:latin typeface="Bahnschrift SemiCondensed" panose="020B0502040204020203" pitchFamily="34" charset="0"/>
              </a:rPr>
              <a:t>a fellépésekről, és </a:t>
            </a:r>
            <a:r>
              <a:rPr lang="hu-HU" sz="2800" b="1" u="sng" dirty="0">
                <a:solidFill>
                  <a:srgbClr val="FF0000"/>
                </a:solidFill>
                <a:latin typeface="Bahnschrift SemiCondensed" panose="020B0502040204020203" pitchFamily="34" charset="0"/>
              </a:rPr>
              <a:t>egyszerűen foglalhasson </a:t>
            </a:r>
            <a:r>
              <a:rPr lang="hu-HU" sz="2800" dirty="0">
                <a:solidFill>
                  <a:srgbClr val="FFC000"/>
                </a:solidFill>
                <a:latin typeface="Bahnschrift SemiCondensed" panose="020B0502040204020203" pitchFamily="34" charset="0"/>
              </a:rPr>
              <a:t>jegyet az előadásokra. Emellett a társulat tagjai számára lehetőséget kellett biztosítani a </a:t>
            </a:r>
            <a:r>
              <a:rPr lang="hu-HU" sz="2800" b="1" u="sng" dirty="0">
                <a:solidFill>
                  <a:srgbClr val="FF0000"/>
                </a:solidFill>
                <a:latin typeface="Bahnschrift SemiCondensed" panose="020B0502040204020203" pitchFamily="34" charset="0"/>
              </a:rPr>
              <a:t>galéria kezelésére</a:t>
            </a:r>
            <a:r>
              <a:rPr lang="hu-HU" sz="2800" dirty="0">
                <a:solidFill>
                  <a:srgbClr val="FFC000"/>
                </a:solidFill>
                <a:latin typeface="Bahnschrift SemiCondensed" panose="020B0502040204020203" pitchFamily="34" charset="0"/>
              </a:rPr>
              <a:t>, míg az adminisztrátoroknak teljes körű hozzáférést biztosítani </a:t>
            </a:r>
            <a:r>
              <a:rPr lang="hu-HU" sz="2800" b="1" u="sng" dirty="0">
                <a:solidFill>
                  <a:srgbClr val="FF0000"/>
                </a:solidFill>
                <a:latin typeface="Bahnschrift SemiCondensed" panose="020B0502040204020203" pitchFamily="34" charset="0"/>
              </a:rPr>
              <a:t>az események és foglalások kezeléséhez</a:t>
            </a:r>
            <a:r>
              <a:rPr lang="hu-HU" sz="2800" dirty="0">
                <a:solidFill>
                  <a:srgbClr val="FFC000"/>
                </a:solidFill>
                <a:latin typeface="Bahnschrift SemiCondensed" panose="020B0502040204020203" pitchFamily="34" charset="0"/>
              </a:rPr>
              <a:t>. Az alkalmazás reszponzív módon működik, így számítógépen, tableten és mobilon egyaránt jól használható.</a:t>
            </a:r>
            <a:br>
              <a:rPr lang="hu-HU" sz="2800" dirty="0">
                <a:solidFill>
                  <a:srgbClr val="FFC000"/>
                </a:solidFill>
                <a:latin typeface="Bahnschrift SemiCondensed" panose="020B0502040204020203" pitchFamily="34" charset="0"/>
              </a:rPr>
            </a:br>
            <a:r>
              <a:rPr lang="hu-HU" sz="2800" dirty="0">
                <a:solidFill>
                  <a:srgbClr val="FFC000"/>
                </a:solidFill>
                <a:latin typeface="Bahnschrift SemiCondensed" panose="020B0502040204020203" pitchFamily="34" charset="0"/>
              </a:rPr>
              <a:t>A célközönség három fő csoportra osztható: a nézők és rajongók, akik információt keresnek és foglalnak; a társulati tagok, akik képeket töltenek fel; valamint az adminisztrátorok, akik teljes körűen menedzselik az oldalt.</a:t>
            </a:r>
          </a:p>
        </p:txBody>
      </p:sp>
    </p:spTree>
    <p:extLst>
      <p:ext uri="{BB962C8B-B14F-4D97-AF65-F5344CB8AC3E}">
        <p14:creationId xmlns:p14="http://schemas.microsoft.com/office/powerpoint/2010/main" val="362013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21BE264-D1A4-B99F-80F2-70523F6C4952}"/>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3F924EB2-2F4B-5883-ED99-7298601D961E}"/>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Csapatmunka</a:t>
            </a:r>
            <a:endParaRPr lang="hu-HU" dirty="0"/>
          </a:p>
        </p:txBody>
      </p:sp>
      <p:sp>
        <p:nvSpPr>
          <p:cNvPr id="6" name="Szövegdoboz 5">
            <a:extLst>
              <a:ext uri="{FF2B5EF4-FFF2-40B4-BE49-F238E27FC236}">
                <a16:creationId xmlns:a16="http://schemas.microsoft.com/office/drawing/2014/main" id="{C189A55F-D9CA-47B8-B2A7-511FF9469C53}"/>
              </a:ext>
            </a:extLst>
          </p:cNvPr>
          <p:cNvSpPr txBox="1"/>
          <p:nvPr/>
        </p:nvSpPr>
        <p:spPr>
          <a:xfrm>
            <a:off x="604630" y="1649895"/>
            <a:ext cx="10982740" cy="4154984"/>
          </a:xfrm>
          <a:prstGeom prst="rect">
            <a:avLst/>
          </a:prstGeom>
          <a:noFill/>
        </p:spPr>
        <p:txBody>
          <a:bodyPr wrap="square" rtlCol="0">
            <a:spAutoFit/>
          </a:bodyPr>
          <a:lstStyle/>
          <a:p>
            <a:pPr>
              <a:buNone/>
            </a:pPr>
            <a:r>
              <a:rPr lang="hu-HU" sz="2400" b="1" dirty="0">
                <a:solidFill>
                  <a:srgbClr val="FFC000"/>
                </a:solidFill>
                <a:latin typeface="Bahnschrift SemiCondensed" panose="020B0502040204020203" pitchFamily="34" charset="0"/>
              </a:rPr>
              <a:t>Rácz Miklós (Frontend fejlesztés)</a:t>
            </a:r>
            <a:endParaRPr lang="hu-HU" sz="2400" dirty="0">
              <a:solidFill>
                <a:srgbClr val="FFC000"/>
              </a:solidFill>
              <a:latin typeface="Bahnschrift SemiCondensed" panose="020B0502040204020203" pitchFamily="34" charset="0"/>
            </a:endParaRPr>
          </a:p>
          <a:p>
            <a:pPr>
              <a:buFont typeface="Arial" panose="020B0604020202020204" pitchFamily="34" charset="0"/>
              <a:buChar char="•"/>
            </a:pPr>
            <a:r>
              <a:rPr lang="hu-HU" sz="2400" dirty="0">
                <a:solidFill>
                  <a:srgbClr val="FFC000"/>
                </a:solidFill>
                <a:latin typeface="Bahnschrift SemiCondensed" panose="020B0502040204020203" pitchFamily="34" charset="0"/>
              </a:rPr>
              <a:t>A felhasználói felület első verziójának elkészítése</a:t>
            </a:r>
          </a:p>
          <a:p>
            <a:pPr>
              <a:buFont typeface="Arial" panose="020B0604020202020204" pitchFamily="34" charset="0"/>
              <a:buChar char="•"/>
            </a:pPr>
            <a:r>
              <a:rPr lang="hu-HU" sz="2400" dirty="0">
                <a:solidFill>
                  <a:srgbClr val="FFC000"/>
                </a:solidFill>
                <a:latin typeface="Bahnschrift SemiCondensed" panose="020B0502040204020203" pitchFamily="34" charset="0"/>
              </a:rPr>
              <a:t>Nézetek kialakítása, reszponzív megjelenés biztosítása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Felhasználóbarát design tervezése</a:t>
            </a:r>
          </a:p>
          <a:p>
            <a:pPr>
              <a:buNone/>
            </a:pPr>
            <a:r>
              <a:rPr lang="hu-HU" sz="2400" b="1" dirty="0">
                <a:solidFill>
                  <a:srgbClr val="FFC000"/>
                </a:solidFill>
                <a:latin typeface="Bahnschrift SemiCondensed" panose="020B0502040204020203" pitchFamily="34" charset="0"/>
              </a:rPr>
              <a:t>Nagy Dániel (Frontend átvétel + Backend fejlesztés)</a:t>
            </a:r>
            <a:endParaRPr lang="hu-HU" sz="2400" dirty="0">
              <a:solidFill>
                <a:srgbClr val="FFC000"/>
              </a:solidFill>
              <a:latin typeface="Bahnschrift SemiCondensed" panose="020B0502040204020203" pitchFamily="34" charset="0"/>
            </a:endParaRPr>
          </a:p>
          <a:p>
            <a:pPr>
              <a:buFont typeface="Arial" panose="020B0604020202020204" pitchFamily="34" charset="0"/>
              <a:buChar char="•"/>
            </a:pPr>
            <a:r>
              <a:rPr lang="hu-HU" sz="2400" dirty="0">
                <a:solidFill>
                  <a:srgbClr val="FFC000"/>
                </a:solidFill>
                <a:latin typeface="Bahnschrift SemiCondensed" panose="020B0502040204020203" pitchFamily="34" charset="0"/>
              </a:rPr>
              <a:t>A frontend fejlesztés átvétele és befejezése Miklós távozása után</a:t>
            </a:r>
          </a:p>
          <a:p>
            <a:pPr>
              <a:buFont typeface="Arial" panose="020B0604020202020204" pitchFamily="34" charset="0"/>
              <a:buChar char="•"/>
            </a:pPr>
            <a:r>
              <a:rPr lang="hu-HU" sz="2400" dirty="0">
                <a:solidFill>
                  <a:srgbClr val="FFC000"/>
                </a:solidFill>
                <a:latin typeface="Bahnschrift SemiCondensed" panose="020B0502040204020203" pitchFamily="34" charset="0"/>
              </a:rPr>
              <a:t>Backend rendszer teljes megtervezése és megvalósítása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Adatbázis struktúra kialakítása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Vezérlők és modellek elkészítése</a:t>
            </a:r>
          </a:p>
          <a:p>
            <a:pPr>
              <a:buFont typeface="Arial" panose="020B0604020202020204" pitchFamily="34" charset="0"/>
              <a:buChar char="•"/>
            </a:pPr>
            <a:r>
              <a:rPr lang="hu-HU" sz="2400" dirty="0">
                <a:solidFill>
                  <a:srgbClr val="FFC000"/>
                </a:solidFill>
                <a:latin typeface="Bahnschrift SemiCondensed" panose="020B0502040204020203" pitchFamily="34" charset="0"/>
              </a:rPr>
              <a:t>Foglalási logika és </a:t>
            </a:r>
            <a:r>
              <a:rPr lang="hu-HU" sz="2400" dirty="0" err="1">
                <a:solidFill>
                  <a:srgbClr val="FFC000"/>
                </a:solidFill>
                <a:latin typeface="Bahnschrift SemiCondensed" panose="020B0502040204020203" pitchFamily="34" charset="0"/>
              </a:rPr>
              <a:t>admin</a:t>
            </a:r>
            <a:r>
              <a:rPr lang="hu-HU" sz="2400" dirty="0">
                <a:solidFill>
                  <a:srgbClr val="FFC000"/>
                </a:solidFill>
                <a:latin typeface="Bahnschrift SemiCondensed" panose="020B0502040204020203" pitchFamily="34" charset="0"/>
              </a:rPr>
              <a:t> funkciók implementálása</a:t>
            </a:r>
          </a:p>
          <a:p>
            <a:pPr>
              <a:buFont typeface="Arial" panose="020B0604020202020204" pitchFamily="34" charset="0"/>
              <a:buChar char="•"/>
            </a:pPr>
            <a:r>
              <a:rPr lang="hu-HU" sz="2400" dirty="0">
                <a:solidFill>
                  <a:srgbClr val="FFC000"/>
                </a:solidFill>
                <a:latin typeface="Bahnschrift SemiCondensed" panose="020B0502040204020203" pitchFamily="34" charset="0"/>
              </a:rPr>
              <a:t>SMTP integráció és e-mail visszaigazolások kezelése</a:t>
            </a:r>
          </a:p>
        </p:txBody>
      </p:sp>
      <p:pic>
        <p:nvPicPr>
          <p:cNvPr id="3" name="Kép 2" descr="A képen ruházat, rajzfilm, Emberi arc, mosoly látható&#10;&#10;Előfordulhat, hogy az AI által létrehozott tartalom helytelen.">
            <a:extLst>
              <a:ext uri="{FF2B5EF4-FFF2-40B4-BE49-F238E27FC236}">
                <a16:creationId xmlns:a16="http://schemas.microsoft.com/office/drawing/2014/main" id="{B7F2A9F0-D1A2-69AE-360F-29428DD27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51834" y="3533066"/>
            <a:ext cx="4733368" cy="3324934"/>
          </a:xfrm>
          <a:prstGeom prst="rect">
            <a:avLst/>
          </a:prstGeom>
        </p:spPr>
      </p:pic>
    </p:spTree>
    <p:extLst>
      <p:ext uri="{BB962C8B-B14F-4D97-AF65-F5344CB8AC3E}">
        <p14:creationId xmlns:p14="http://schemas.microsoft.com/office/powerpoint/2010/main" val="2855015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14EC3A9-7480-A323-9EF9-B15A174752A0}"/>
            </a:ext>
          </a:extLst>
        </p:cNvPr>
        <p:cNvGrpSpPr/>
        <p:nvPr/>
      </p:nvGrpSpPr>
      <p:grpSpPr>
        <a:xfrm>
          <a:off x="0" y="0"/>
          <a:ext cx="0" cy="0"/>
          <a:chOff x="0" y="0"/>
          <a:chExt cx="0" cy="0"/>
        </a:xfrm>
      </p:grpSpPr>
      <p:pic>
        <p:nvPicPr>
          <p:cNvPr id="1030" name="Picture 6" descr="programozóknak Archives - Websupport.hu Blog">
            <a:extLst>
              <a:ext uri="{FF2B5EF4-FFF2-40B4-BE49-F238E27FC236}">
                <a16:creationId xmlns:a16="http://schemas.microsoft.com/office/drawing/2014/main" id="{19AC9319-53FD-4388-E9B0-25F0F3564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 r="34462"/>
          <a:stretch>
            <a:fillRect/>
          </a:stretch>
        </p:blipFill>
        <p:spPr bwMode="auto">
          <a:xfrm>
            <a:off x="8219138" y="-257783"/>
            <a:ext cx="8540369" cy="7373566"/>
          </a:xfrm>
          <a:prstGeom prst="rect">
            <a:avLst/>
          </a:prstGeom>
          <a:ln>
            <a:noFill/>
          </a:ln>
          <a:effectLst>
            <a:softEdge rad="228600"/>
          </a:effectLst>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A2485CB7-9568-0882-7A14-0D6266F5AF96}"/>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Fejlesztés</a:t>
            </a:r>
            <a:endParaRPr lang="hu-HU" dirty="0"/>
          </a:p>
        </p:txBody>
      </p:sp>
      <p:sp>
        <p:nvSpPr>
          <p:cNvPr id="6" name="Szövegdoboz 5">
            <a:extLst>
              <a:ext uri="{FF2B5EF4-FFF2-40B4-BE49-F238E27FC236}">
                <a16:creationId xmlns:a16="http://schemas.microsoft.com/office/drawing/2014/main" id="{5DB9973C-868F-AA25-C852-3179C67CB834}"/>
              </a:ext>
            </a:extLst>
          </p:cNvPr>
          <p:cNvSpPr txBox="1"/>
          <p:nvPr/>
        </p:nvSpPr>
        <p:spPr>
          <a:xfrm>
            <a:off x="1091648" y="961789"/>
            <a:ext cx="10982740" cy="5632311"/>
          </a:xfrm>
          <a:prstGeom prst="rect">
            <a:avLst/>
          </a:prstGeom>
          <a:noFill/>
        </p:spPr>
        <p:txBody>
          <a:bodyPr wrap="square" rtlCol="0">
            <a:spAutoFit/>
          </a:bodyPr>
          <a:lstStyle/>
          <a:p>
            <a:r>
              <a:rPr lang="hu-HU" sz="2000" b="1" dirty="0">
                <a:solidFill>
                  <a:srgbClr val="FFC000"/>
                </a:solidFill>
                <a:latin typeface="Bahnschrift SemiCondensed" panose="020B0502040204020203" pitchFamily="34" charset="0"/>
              </a:rPr>
              <a:t>Követelmények meghatározása</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Felhasználói igények összegyűjtése interjúk és egyeztetések alapján</a:t>
            </a:r>
          </a:p>
          <a:p>
            <a:r>
              <a:rPr lang="hu-HU" sz="2000" b="1" dirty="0">
                <a:solidFill>
                  <a:srgbClr val="FFC000"/>
                </a:solidFill>
                <a:latin typeface="Bahnschrift SemiCondensed" panose="020B0502040204020203" pitchFamily="34" charset="0"/>
              </a:rPr>
              <a:t>Adatmodell és rendszerterv elkészítése</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Táblák, kapcsolatok, jogosultsági szintek megtervezése</a:t>
            </a:r>
          </a:p>
          <a:p>
            <a:r>
              <a:rPr lang="hu-HU" sz="2000" b="1" dirty="0" err="1">
                <a:solidFill>
                  <a:srgbClr val="FFC000"/>
                </a:solidFill>
                <a:latin typeface="Bahnschrift SemiCondensed" panose="020B0502040204020203" pitchFamily="34" charset="0"/>
              </a:rPr>
              <a:t>Laravel</a:t>
            </a:r>
            <a:r>
              <a:rPr lang="hu-HU" sz="2000" b="1" dirty="0">
                <a:solidFill>
                  <a:srgbClr val="FFC000"/>
                </a:solidFill>
                <a:latin typeface="Bahnschrift SemiCondensed" panose="020B0502040204020203" pitchFamily="34" charset="0"/>
              </a:rPr>
              <a:t> projekt inicializálása</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Környezet előkészítése (</a:t>
            </a:r>
            <a:r>
              <a:rPr lang="hu-HU" sz="2000" dirty="0" err="1">
                <a:solidFill>
                  <a:srgbClr val="FFC000"/>
                </a:solidFill>
                <a:latin typeface="Bahnschrift SemiCondensed" panose="020B0502040204020203" pitchFamily="34" charset="0"/>
              </a:rPr>
              <a:t>Composer</a:t>
            </a:r>
            <a:r>
              <a:rPr lang="hu-HU" sz="2000" dirty="0">
                <a:solidFill>
                  <a:srgbClr val="FFC000"/>
                </a:solidFill>
                <a:latin typeface="Bahnschrift SemiCondensed" panose="020B0502040204020203" pitchFamily="34" charset="0"/>
              </a:rPr>
              <a:t>, Node.js, XAMPP)</a:t>
            </a:r>
          </a:p>
          <a:p>
            <a:pPr lvl="1"/>
            <a:r>
              <a:rPr lang="hu-HU" sz="2000" dirty="0" err="1">
                <a:solidFill>
                  <a:srgbClr val="FFC000"/>
                </a:solidFill>
                <a:latin typeface="Bahnschrift SemiCondensed" panose="020B0502040204020203" pitchFamily="34" charset="0"/>
              </a:rPr>
              <a:t>Laravel</a:t>
            </a:r>
            <a:r>
              <a:rPr lang="hu-HU" sz="2000" dirty="0">
                <a:solidFill>
                  <a:srgbClr val="FFC000"/>
                </a:solidFill>
                <a:latin typeface="Bahnschrift SemiCondensed" panose="020B0502040204020203" pitchFamily="34" charset="0"/>
              </a:rPr>
              <a:t> keretrendszer telepítése és beállítása</a:t>
            </a:r>
          </a:p>
          <a:p>
            <a:r>
              <a:rPr lang="hu-HU" sz="2000" b="1" dirty="0" err="1">
                <a:solidFill>
                  <a:srgbClr val="FFC000"/>
                </a:solidFill>
                <a:latin typeface="Bahnschrift SemiCondensed" panose="020B0502040204020203" pitchFamily="34" charset="0"/>
              </a:rPr>
              <a:t>Autentikációs</a:t>
            </a:r>
            <a:r>
              <a:rPr lang="hu-HU" sz="2000" b="1" dirty="0">
                <a:solidFill>
                  <a:srgbClr val="FFC000"/>
                </a:solidFill>
                <a:latin typeface="Bahnschrift SemiCondensed" panose="020B0502040204020203" pitchFamily="34" charset="0"/>
              </a:rPr>
              <a:t> rendszer kialakítása (</a:t>
            </a:r>
            <a:r>
              <a:rPr lang="hu-HU" sz="2000" b="1" dirty="0" err="1">
                <a:solidFill>
                  <a:srgbClr val="FFC000"/>
                </a:solidFill>
                <a:latin typeface="Bahnschrift SemiCondensed" panose="020B0502040204020203" pitchFamily="34" charset="0"/>
              </a:rPr>
              <a:t>Laravel</a:t>
            </a:r>
            <a:r>
              <a:rPr lang="hu-HU" sz="2000" b="1" dirty="0">
                <a:solidFill>
                  <a:srgbClr val="FFC000"/>
                </a:solidFill>
                <a:latin typeface="Bahnschrift SemiCondensed" panose="020B0502040204020203" pitchFamily="34" charset="0"/>
              </a:rPr>
              <a:t> </a:t>
            </a:r>
            <a:r>
              <a:rPr lang="hu-HU" sz="2000" b="1" dirty="0" err="1">
                <a:solidFill>
                  <a:srgbClr val="FFC000"/>
                </a:solidFill>
                <a:latin typeface="Bahnschrift SemiCondensed" panose="020B0502040204020203" pitchFamily="34" charset="0"/>
              </a:rPr>
              <a:t>Breeze</a:t>
            </a:r>
            <a:r>
              <a:rPr lang="hu-HU" sz="2000" b="1" dirty="0">
                <a:solidFill>
                  <a:srgbClr val="FFC000"/>
                </a:solidFill>
                <a:latin typeface="Bahnschrift SemiCondensed" panose="020B0502040204020203" pitchFamily="34" charset="0"/>
              </a:rPr>
              <a:t>)</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Bejelentkezés, jogosultságkezelés, felhasználói szerepek</a:t>
            </a:r>
          </a:p>
          <a:p>
            <a:r>
              <a:rPr lang="hu-HU" sz="2000" b="1" dirty="0">
                <a:solidFill>
                  <a:srgbClr val="FFC000"/>
                </a:solidFill>
                <a:latin typeface="Bahnschrift SemiCondensed" panose="020B0502040204020203" pitchFamily="34" charset="0"/>
              </a:rPr>
              <a:t>Funkciók </a:t>
            </a:r>
            <a:r>
              <a:rPr lang="hu-HU" sz="2000" b="1" dirty="0" err="1">
                <a:solidFill>
                  <a:srgbClr val="FFC000"/>
                </a:solidFill>
                <a:latin typeface="Bahnschrift SemiCondensed" panose="020B0502040204020203" pitchFamily="34" charset="0"/>
              </a:rPr>
              <a:t>modulonkénti</a:t>
            </a:r>
            <a:r>
              <a:rPr lang="hu-HU" sz="2000" b="1" dirty="0">
                <a:solidFill>
                  <a:srgbClr val="FFC000"/>
                </a:solidFill>
                <a:latin typeface="Bahnschrift SemiCondensed" panose="020B0502040204020203" pitchFamily="34" charset="0"/>
              </a:rPr>
              <a:t> fejlesztése</a:t>
            </a:r>
            <a:endParaRPr lang="hu-HU" sz="2000" dirty="0">
              <a:solidFill>
                <a:srgbClr val="FFC000"/>
              </a:solidFill>
              <a:latin typeface="Bahnschrift SemiCondensed" panose="020B0502040204020203" pitchFamily="34" charset="0"/>
            </a:endParaRPr>
          </a:p>
          <a:p>
            <a:pPr lvl="1"/>
            <a:r>
              <a:rPr lang="hu-HU" sz="2000" b="1" dirty="0">
                <a:solidFill>
                  <a:srgbClr val="FFC000"/>
                </a:solidFill>
                <a:latin typeface="Bahnschrift SemiCondensed" panose="020B0502040204020203" pitchFamily="34" charset="0"/>
              </a:rPr>
              <a:t>Események (CRUD)</a:t>
            </a:r>
            <a:r>
              <a:rPr lang="hu-HU" sz="2000" dirty="0">
                <a:solidFill>
                  <a:srgbClr val="FFC000"/>
                </a:solidFill>
                <a:latin typeface="Bahnschrift SemiCondensed" panose="020B0502040204020203" pitchFamily="34" charset="0"/>
              </a:rPr>
              <a:t>: események rögzítése, szerkesztése, törlése</a:t>
            </a:r>
          </a:p>
          <a:p>
            <a:pPr lvl="1"/>
            <a:r>
              <a:rPr lang="hu-HU" sz="2000" b="1" dirty="0">
                <a:solidFill>
                  <a:srgbClr val="FFC000"/>
                </a:solidFill>
                <a:latin typeface="Bahnschrift SemiCondensed" panose="020B0502040204020203" pitchFamily="34" charset="0"/>
              </a:rPr>
              <a:t>Foglalások kezelése</a:t>
            </a:r>
            <a:r>
              <a:rPr lang="hu-HU" sz="2000" dirty="0">
                <a:solidFill>
                  <a:srgbClr val="FFC000"/>
                </a:solidFill>
                <a:latin typeface="Bahnschrift SemiCondensed" panose="020B0502040204020203" pitchFamily="34" charset="0"/>
              </a:rPr>
              <a:t>: űrlap, adatbázis mentés, visszaigazoló e-mail</a:t>
            </a:r>
          </a:p>
          <a:p>
            <a:pPr lvl="1"/>
            <a:r>
              <a:rPr lang="hu-HU" sz="2000" b="1" dirty="0">
                <a:solidFill>
                  <a:srgbClr val="FFC000"/>
                </a:solidFill>
                <a:latin typeface="Bahnschrift SemiCondensed" panose="020B0502040204020203" pitchFamily="34" charset="0"/>
              </a:rPr>
              <a:t>Galéria kezelés</a:t>
            </a:r>
            <a:r>
              <a:rPr lang="hu-HU" sz="2000" dirty="0">
                <a:solidFill>
                  <a:srgbClr val="FFC000"/>
                </a:solidFill>
                <a:latin typeface="Bahnschrift SemiCondensed" panose="020B0502040204020203" pitchFamily="34" charset="0"/>
              </a:rPr>
              <a:t>: képfeltöltés, sorrend és megjelenítés</a:t>
            </a:r>
          </a:p>
          <a:p>
            <a:pPr lvl="1"/>
            <a:r>
              <a:rPr lang="hu-HU" sz="2000" b="1" dirty="0">
                <a:solidFill>
                  <a:srgbClr val="FFC000"/>
                </a:solidFill>
                <a:latin typeface="Bahnschrift SemiCondensed" panose="020B0502040204020203" pitchFamily="34" charset="0"/>
              </a:rPr>
              <a:t>Jogosultsági rendszer</a:t>
            </a:r>
            <a:r>
              <a:rPr lang="hu-HU" sz="2000" dirty="0">
                <a:solidFill>
                  <a:srgbClr val="FFC000"/>
                </a:solidFill>
                <a:latin typeface="Bahnschrift SemiCondensed" panose="020B0502040204020203" pitchFamily="34" charset="0"/>
              </a:rPr>
              <a:t>: </a:t>
            </a:r>
            <a:r>
              <a:rPr lang="hu-HU" sz="2000" dirty="0" err="1">
                <a:solidFill>
                  <a:srgbClr val="FFC000"/>
                </a:solidFill>
                <a:latin typeface="Bahnschrift SemiCondensed" panose="020B0502040204020203" pitchFamily="34" charset="0"/>
              </a:rPr>
              <a:t>admin</a:t>
            </a:r>
            <a:r>
              <a:rPr lang="hu-HU" sz="2000" dirty="0">
                <a:solidFill>
                  <a:srgbClr val="FFC000"/>
                </a:solidFill>
                <a:latin typeface="Bahnschrift SemiCondensed" panose="020B0502040204020203" pitchFamily="34" charset="0"/>
              </a:rPr>
              <a:t> és galéria-kezelő szétválasztása</a:t>
            </a:r>
          </a:p>
          <a:p>
            <a:r>
              <a:rPr lang="hu-HU" sz="2000" b="1" dirty="0">
                <a:solidFill>
                  <a:srgbClr val="FFC000"/>
                </a:solidFill>
                <a:latin typeface="Bahnschrift SemiCondensed" panose="020B0502040204020203" pitchFamily="34" charset="0"/>
              </a:rPr>
              <a:t>Tesztelés és hibajavítás</a:t>
            </a:r>
            <a:endParaRPr lang="hu-HU" sz="2000" dirty="0">
              <a:solidFill>
                <a:srgbClr val="FFC000"/>
              </a:solidFill>
              <a:latin typeface="Bahnschrift SemiCondensed" panose="020B0502040204020203" pitchFamily="34" charset="0"/>
            </a:endParaRPr>
          </a:p>
          <a:p>
            <a:pPr lvl="1"/>
            <a:r>
              <a:rPr lang="hu-HU" sz="2000" dirty="0">
                <a:solidFill>
                  <a:srgbClr val="FFC000"/>
                </a:solidFill>
                <a:latin typeface="Bahnschrift SemiCondensed" panose="020B0502040204020203" pitchFamily="34" charset="0"/>
              </a:rPr>
              <a:t>Egységtesztek (</a:t>
            </a:r>
            <a:r>
              <a:rPr lang="hu-HU" sz="2000" dirty="0" err="1">
                <a:solidFill>
                  <a:srgbClr val="FFC000"/>
                </a:solidFill>
                <a:latin typeface="Bahnschrift SemiCondensed" panose="020B0502040204020203" pitchFamily="34" charset="0"/>
              </a:rPr>
              <a:t>PHPUnit</a:t>
            </a:r>
            <a:r>
              <a:rPr lang="hu-HU" sz="2000" dirty="0">
                <a:solidFill>
                  <a:srgbClr val="FFC000"/>
                </a:solidFill>
                <a:latin typeface="Bahnschrift SemiCondensed" panose="020B0502040204020203" pitchFamily="34" charset="0"/>
              </a:rPr>
              <a:t>)</a:t>
            </a:r>
          </a:p>
          <a:p>
            <a:pPr lvl="1"/>
            <a:r>
              <a:rPr lang="hu-HU" sz="2000" dirty="0">
                <a:solidFill>
                  <a:srgbClr val="FFC000"/>
                </a:solidFill>
                <a:latin typeface="Bahnschrift SemiCondensed" panose="020B0502040204020203" pitchFamily="34" charset="0"/>
              </a:rPr>
              <a:t>Integrációs tesztek (foglalás folyamata)</a:t>
            </a:r>
          </a:p>
          <a:p>
            <a:pPr lvl="1"/>
            <a:r>
              <a:rPr lang="hu-HU" sz="2000" dirty="0">
                <a:solidFill>
                  <a:srgbClr val="FFC000"/>
                </a:solidFill>
                <a:latin typeface="Bahnschrift SemiCondensed" panose="020B0502040204020203" pitchFamily="34" charset="0"/>
              </a:rPr>
              <a:t>Manuális tesztelés böngészőben és mobilnézetben</a:t>
            </a:r>
          </a:p>
        </p:txBody>
      </p:sp>
    </p:spTree>
    <p:extLst>
      <p:ext uri="{BB962C8B-B14F-4D97-AF65-F5344CB8AC3E}">
        <p14:creationId xmlns:p14="http://schemas.microsoft.com/office/powerpoint/2010/main" val="1222169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F930A15-0DEF-1309-DD4E-91AA42015B3A}"/>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4061BDEC-3EDD-D00B-0ABB-BCA9C1BC6DF0}"/>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Adatbázis</a:t>
            </a:r>
            <a:endParaRPr lang="hu-HU" dirty="0"/>
          </a:p>
        </p:txBody>
      </p:sp>
      <p:pic>
        <p:nvPicPr>
          <p:cNvPr id="4" name="Kép 3" descr="A képen szöveg, képernyőkép, Betűtípus, szám látható&#10;&#10;Előfordulhat, hogy az AI által létrehozott tartalom helytelen.">
            <a:extLst>
              <a:ext uri="{FF2B5EF4-FFF2-40B4-BE49-F238E27FC236}">
                <a16:creationId xmlns:a16="http://schemas.microsoft.com/office/drawing/2014/main" id="{82062B6A-9CE8-EE13-A662-8EFAB5BC4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5" y="1128655"/>
            <a:ext cx="10444230" cy="5155835"/>
          </a:xfrm>
          <a:prstGeom prst="rect">
            <a:avLst/>
          </a:prstGeom>
        </p:spPr>
      </p:pic>
    </p:spTree>
    <p:extLst>
      <p:ext uri="{BB962C8B-B14F-4D97-AF65-F5344CB8AC3E}">
        <p14:creationId xmlns:p14="http://schemas.microsoft.com/office/powerpoint/2010/main" val="4097224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1DAEE63-1556-0DB7-394B-378C4B32B2F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zövegdoboz 4">
            <a:extLst>
              <a:ext uri="{FF2B5EF4-FFF2-40B4-BE49-F238E27FC236}">
                <a16:creationId xmlns:a16="http://schemas.microsoft.com/office/drawing/2014/main" id="{06D43DD3-BF92-1C7B-589C-98306DEFD645}"/>
              </a:ext>
            </a:extLst>
          </p:cNvPr>
          <p:cNvSpPr txBox="1"/>
          <p:nvPr/>
        </p:nvSpPr>
        <p:spPr>
          <a:xfrm>
            <a:off x="1137035" y="609600"/>
            <a:ext cx="3595678"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dirty="0">
                <a:solidFill>
                  <a:srgbClr val="FFC000"/>
                </a:solidFill>
                <a:latin typeface="Bodoni MT Poster Compressed" panose="02070706080601050204" pitchFamily="18" charset="0"/>
              </a:rPr>
              <a:t>Az </a:t>
            </a:r>
            <a:r>
              <a:rPr lang="en-US" sz="7200" dirty="0" err="1">
                <a:solidFill>
                  <a:srgbClr val="FFC000"/>
                </a:solidFill>
                <a:latin typeface="Bodoni MT Poster Compressed" panose="02070706080601050204" pitchFamily="18" charset="0"/>
              </a:rPr>
              <a:t>alkalmazás</a:t>
            </a:r>
            <a:endParaRPr lang="en-US" sz="7200" dirty="0">
              <a:solidFill>
                <a:srgbClr val="FFC000"/>
              </a:solidFill>
              <a:latin typeface="Bodoni MT Poster Compressed" panose="02070706080601050204" pitchFamily="18" charset="0"/>
            </a:endParaRPr>
          </a:p>
        </p:txBody>
      </p:sp>
      <p:sp>
        <p:nvSpPr>
          <p:cNvPr id="6" name="Szövegdoboz 5">
            <a:extLst>
              <a:ext uri="{FF2B5EF4-FFF2-40B4-BE49-F238E27FC236}">
                <a16:creationId xmlns:a16="http://schemas.microsoft.com/office/drawing/2014/main" id="{E8C3375A-A846-F97A-9475-E58C45918F1A}"/>
              </a:ext>
            </a:extLst>
          </p:cNvPr>
          <p:cNvSpPr txBox="1"/>
          <p:nvPr/>
        </p:nvSpPr>
        <p:spPr>
          <a:xfrm>
            <a:off x="238540" y="1818861"/>
            <a:ext cx="5635486" cy="4429539"/>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Kezdőoldal</a:t>
            </a:r>
            <a:r>
              <a:rPr lang="en-US" sz="2400" dirty="0">
                <a:solidFill>
                  <a:srgbClr val="FFC000"/>
                </a:solidFill>
                <a:latin typeface="Bahnschrift SemiCondensed" panose="020B0502040204020203" pitchFamily="34" charset="0"/>
              </a:rPr>
              <a:t> – „</a:t>
            </a:r>
            <a:r>
              <a:rPr lang="en-US" sz="2400" dirty="0" err="1">
                <a:solidFill>
                  <a:srgbClr val="FFC000"/>
                </a:solidFill>
                <a:latin typeface="Bahnschrift SemiCondensed" panose="020B0502040204020203" pitchFamily="34" charset="0"/>
              </a:rPr>
              <a:t>Rólunk</a:t>
            </a:r>
            <a:r>
              <a:rPr lang="en-US" sz="2400" dirty="0">
                <a:solidFill>
                  <a:srgbClr val="FFC000"/>
                </a:solidFill>
                <a:latin typeface="Bahnschrift SemiCondensed" panose="020B0502040204020203" pitchFamily="34" charset="0"/>
              </a:rPr>
              <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a:solidFill>
                  <a:srgbClr val="FFC000"/>
                </a:solidFill>
                <a:latin typeface="Bahnschrift SemiCondensed" panose="020B0502040204020203" pitchFamily="34" charset="0"/>
              </a:rPr>
              <a:t>Rövid </a:t>
            </a:r>
            <a:r>
              <a:rPr lang="en-US" sz="2400" dirty="0" err="1">
                <a:solidFill>
                  <a:srgbClr val="FFC000"/>
                </a:solidFill>
                <a:latin typeface="Bahnschrift SemiCondensed" panose="020B0502040204020203" pitchFamily="34" charset="0"/>
              </a:rPr>
              <a:t>bemutatkozás</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társulatról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célokról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tevékenységekről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Innen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minden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menüpont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elérhető</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Fellépéseink</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Közelgő</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események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listája</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időponttal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helyszínnel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leírással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képpel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Innen</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lehet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továbblépni</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részletekre</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foglalásra</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Foglalás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részletei</a:t>
            </a:r>
            <a:r>
              <a:rPr lang="en-US" sz="2400" dirty="0">
                <a:solidFill>
                  <a:srgbClr val="FFC000"/>
                </a:solidFill>
                <a:latin typeface="Bahnschrift SemiCondensed" panose="020B0502040204020203" pitchFamily="34" charset="0"/>
              </a:rPr>
              <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a:solidFill>
                  <a:srgbClr val="FFC000"/>
                </a:solidFill>
                <a:latin typeface="Bahnschrift SemiCondensed" panose="020B0502040204020203" pitchFamily="34" charset="0"/>
              </a:rPr>
              <a:t>Az </a:t>
            </a:r>
            <a:r>
              <a:rPr lang="en-US" sz="2400" dirty="0" err="1">
                <a:solidFill>
                  <a:srgbClr val="FFC000"/>
                </a:solidFill>
                <a:latin typeface="Bahnschrift SemiCondensed" panose="020B0502040204020203" pitchFamily="34" charset="0"/>
              </a:rPr>
              <a:t>adott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teljes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leírása</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egy</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űrlap</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jegyfoglaláshoz</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sikeres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foglalásról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visszajelzés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érkezik</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Galéria</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Képek</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társulat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fellépéseiről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eseményeiről</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Böngészhető</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vizuális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élményt</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nyújt</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látogatóknak</a:t>
            </a:r>
            <a:r>
              <a:rPr lang="en-US" sz="2400" dirty="0">
                <a:solidFill>
                  <a:srgbClr val="FFC000"/>
                </a:solidFill>
                <a:latin typeface="Bahnschrift SemiCondensed" panose="020B0502040204020203" pitchFamily="34" charset="0"/>
              </a:rPr>
              <a:t>.</a:t>
            </a:r>
          </a:p>
          <a:p>
            <a:pPr indent="-228600">
              <a:lnSpc>
                <a:spcPct val="90000"/>
              </a:lnSpc>
              <a:spcAft>
                <a:spcPts val="600"/>
              </a:spcAft>
              <a:buFont typeface="Arial" panose="020B0604020202020204" pitchFamily="34" charset="0"/>
              <a:buChar char="•"/>
            </a:pPr>
            <a:r>
              <a:rPr lang="en-US" sz="2400" dirty="0" err="1">
                <a:solidFill>
                  <a:srgbClr val="FFC000"/>
                </a:solidFill>
                <a:latin typeface="Bahnschrift SemiCondensed" panose="020B0502040204020203" pitchFamily="34" charset="0"/>
              </a:rPr>
              <a:t>Kapcsolat</a:t>
            </a:r>
            <a:endParaRPr lang="hu-HU" sz="2400" dirty="0">
              <a:solidFill>
                <a:srgbClr val="FFC000"/>
              </a:solidFill>
              <a:latin typeface="Bahnschrift SemiCondensed" panose="020B0502040204020203" pitchFamily="34" charset="0"/>
            </a:endParaRPr>
          </a:p>
          <a:p>
            <a:pPr>
              <a:lnSpc>
                <a:spcPct val="90000"/>
              </a:lnSpc>
              <a:spcAft>
                <a:spcPts val="600"/>
              </a:spcAft>
            </a:pPr>
            <a:br>
              <a:rPr lang="en-US" sz="2400" dirty="0">
                <a:solidFill>
                  <a:srgbClr val="FFC000"/>
                </a:solidFill>
                <a:latin typeface="Bahnschrift SemiCondensed" panose="020B0502040204020203" pitchFamily="34" charset="0"/>
              </a:rPr>
            </a:br>
            <a:r>
              <a:rPr lang="en-US" sz="2400" dirty="0" err="1">
                <a:solidFill>
                  <a:srgbClr val="FFC000"/>
                </a:solidFill>
                <a:latin typeface="Bahnschrift SemiCondensed" panose="020B0502040204020203" pitchFamily="34" charset="0"/>
              </a:rPr>
              <a:t>Elérhetőségek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és</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üzenetküldési</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lehetőség</a:t>
            </a:r>
            <a:r>
              <a:rPr lang="en-US" sz="2400" dirty="0">
                <a:solidFill>
                  <a:srgbClr val="FFC000"/>
                </a:solidFill>
                <a:latin typeface="Bahnschrift SemiCondensed" panose="020B0502040204020203" pitchFamily="34" charset="0"/>
              </a:rPr>
              <a:t> a </a:t>
            </a:r>
            <a:r>
              <a:rPr lang="en-US" sz="2400" dirty="0" err="1">
                <a:solidFill>
                  <a:srgbClr val="FFC000"/>
                </a:solidFill>
                <a:latin typeface="Bahnschrift SemiCondensed" panose="020B0502040204020203" pitchFamily="34" charset="0"/>
              </a:rPr>
              <a:t>szervezők</a:t>
            </a:r>
            <a:r>
              <a:rPr lang="en-US" sz="2400" dirty="0">
                <a:solidFill>
                  <a:srgbClr val="FFC000"/>
                </a:solidFill>
                <a:latin typeface="Bahnschrift SemiCondensed" panose="020B0502040204020203" pitchFamily="34" charset="0"/>
              </a:rPr>
              <a:t> </a:t>
            </a:r>
            <a:r>
              <a:rPr lang="en-US" sz="2400" dirty="0" err="1">
                <a:solidFill>
                  <a:srgbClr val="FFC000"/>
                </a:solidFill>
                <a:latin typeface="Bahnschrift SemiCondensed" panose="020B0502040204020203" pitchFamily="34" charset="0"/>
              </a:rPr>
              <a:t>felé</a:t>
            </a:r>
            <a:r>
              <a:rPr lang="en-US" sz="2400" dirty="0">
                <a:solidFill>
                  <a:srgbClr val="FFC000"/>
                </a:solidFill>
                <a:latin typeface="Bahnschrift SemiCondensed" panose="020B0502040204020203" pitchFamily="34" charset="0"/>
              </a:rPr>
              <a:t>.</a:t>
            </a:r>
          </a:p>
        </p:txBody>
      </p:sp>
      <p:pic>
        <p:nvPicPr>
          <p:cNvPr id="2" name="Kép 1">
            <a:extLst>
              <a:ext uri="{FF2B5EF4-FFF2-40B4-BE49-F238E27FC236}">
                <a16:creationId xmlns:a16="http://schemas.microsoft.com/office/drawing/2014/main" id="{46752799-5131-C792-5D42-D8F926E519DB}"/>
              </a:ext>
            </a:extLst>
          </p:cNvPr>
          <p:cNvPicPr>
            <a:picLocks noChangeAspect="1"/>
          </p:cNvPicPr>
          <p:nvPr/>
        </p:nvPicPr>
        <p:blipFill>
          <a:blip r:embed="rId3">
            <a:extLst>
              <a:ext uri="{28A0092B-C50C-407E-A947-70E740481C1C}">
                <a14:useLocalDpi xmlns:a14="http://schemas.microsoft.com/office/drawing/2010/main" val="0"/>
              </a:ext>
            </a:extLst>
          </a:blip>
          <a:srcRect r="3" b="3642"/>
          <a:stretch>
            <a:fillRect/>
          </a:stretch>
        </p:blipFill>
        <p:spPr bwMode="auto">
          <a:xfrm>
            <a:off x="6096000" y="1"/>
            <a:ext cx="6096000"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p:spPr>
      </p:pic>
    </p:spTree>
    <p:extLst>
      <p:ext uri="{BB962C8B-B14F-4D97-AF65-F5344CB8AC3E}">
        <p14:creationId xmlns:p14="http://schemas.microsoft.com/office/powerpoint/2010/main" val="1886969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115CBB7-23BC-E4FA-DB99-1FAB9F6A64F9}"/>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92516732-414A-8D08-70F3-2C8986B5B78B}"/>
              </a:ext>
            </a:extLst>
          </p:cNvPr>
          <p:cNvSpPr txBox="1"/>
          <p:nvPr/>
        </p:nvSpPr>
        <p:spPr>
          <a:xfrm>
            <a:off x="3874604" y="129208"/>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Események</a:t>
            </a:r>
            <a:endParaRPr lang="hu-HU" dirty="0"/>
          </a:p>
        </p:txBody>
      </p:sp>
      <p:sp>
        <p:nvSpPr>
          <p:cNvPr id="6" name="Szövegdoboz 5">
            <a:extLst>
              <a:ext uri="{FF2B5EF4-FFF2-40B4-BE49-F238E27FC236}">
                <a16:creationId xmlns:a16="http://schemas.microsoft.com/office/drawing/2014/main" id="{7D35176B-E0ED-41F3-DD3A-FCB886FCD64A}"/>
              </a:ext>
            </a:extLst>
          </p:cNvPr>
          <p:cNvSpPr txBox="1"/>
          <p:nvPr/>
        </p:nvSpPr>
        <p:spPr>
          <a:xfrm>
            <a:off x="505238" y="1329537"/>
            <a:ext cx="5050735" cy="3416320"/>
          </a:xfrm>
          <a:prstGeom prst="rect">
            <a:avLst/>
          </a:prstGeom>
          <a:noFill/>
        </p:spPr>
        <p:txBody>
          <a:bodyPr wrap="square" rtlCol="0">
            <a:spAutoFit/>
          </a:bodyPr>
          <a:lstStyle/>
          <a:p>
            <a:pPr algn="just">
              <a:buNone/>
            </a:pPr>
            <a:r>
              <a:rPr lang="hu-HU" sz="2400" dirty="0">
                <a:solidFill>
                  <a:srgbClr val="FFC000"/>
                </a:solidFill>
                <a:latin typeface="Bahnschrift SemiCondensed" panose="020B0502040204020203" pitchFamily="34" charset="0"/>
              </a:rPr>
              <a:t>Az események rögzítése az </a:t>
            </a:r>
            <a:r>
              <a:rPr lang="hu-HU" sz="2400" dirty="0" err="1">
                <a:solidFill>
                  <a:srgbClr val="FFC000"/>
                </a:solidFill>
                <a:latin typeface="Bahnschrift SemiCondensed" panose="020B0502040204020203" pitchFamily="34" charset="0"/>
              </a:rPr>
              <a:t>admin</a:t>
            </a:r>
            <a:r>
              <a:rPr lang="hu-HU" sz="2400" dirty="0">
                <a:solidFill>
                  <a:srgbClr val="FFC000"/>
                </a:solidFill>
                <a:latin typeface="Bahnschrift SemiCondensed" panose="020B0502040204020203" pitchFamily="34" charset="0"/>
              </a:rPr>
              <a:t> felületről érhető el. Az adminisztrátor egy űrlapon keresztül tudja megadni az esemény címét, helyszínét, időpontját, férőhelyeit és a leírást. Az adatok az adatbázisba kerülnek mentésre az </a:t>
            </a:r>
            <a:r>
              <a:rPr lang="hu-HU" sz="2400" dirty="0" err="1">
                <a:solidFill>
                  <a:srgbClr val="FFC000"/>
                </a:solidFill>
                <a:latin typeface="Bahnschrift SemiCondensed" panose="020B0502040204020203" pitchFamily="34" charset="0"/>
              </a:rPr>
              <a:t>EventController</a:t>
            </a:r>
            <a:r>
              <a:rPr lang="hu-HU" sz="2400" dirty="0">
                <a:solidFill>
                  <a:srgbClr val="FFC000"/>
                </a:solidFill>
                <a:latin typeface="Bahnschrift SemiCondensed" panose="020B0502040204020203" pitchFamily="34" charset="0"/>
              </a:rPr>
              <a:t> segítségével. A rögzített események később szerkeszthetők és törölhetők is.</a:t>
            </a:r>
          </a:p>
        </p:txBody>
      </p:sp>
      <p:pic>
        <p:nvPicPr>
          <p:cNvPr id="10" name="Kép 9">
            <a:extLst>
              <a:ext uri="{FF2B5EF4-FFF2-40B4-BE49-F238E27FC236}">
                <a16:creationId xmlns:a16="http://schemas.microsoft.com/office/drawing/2014/main" id="{6DD3BD81-7C53-A446-4F46-9C4485A16BE2}"/>
              </a:ext>
            </a:extLst>
          </p:cNvPr>
          <p:cNvPicPr>
            <a:picLocks noChangeAspect="1"/>
          </p:cNvPicPr>
          <p:nvPr/>
        </p:nvPicPr>
        <p:blipFill>
          <a:blip r:embed="rId4"/>
          <a:stretch>
            <a:fillRect/>
          </a:stretch>
        </p:blipFill>
        <p:spPr>
          <a:xfrm>
            <a:off x="6484883" y="1334701"/>
            <a:ext cx="5707117" cy="5523299"/>
          </a:xfrm>
          <a:prstGeom prst="rect">
            <a:avLst/>
          </a:prstGeom>
        </p:spPr>
      </p:pic>
    </p:spTree>
    <p:extLst>
      <p:ext uri="{BB962C8B-B14F-4D97-AF65-F5344CB8AC3E}">
        <p14:creationId xmlns:p14="http://schemas.microsoft.com/office/powerpoint/2010/main" val="878175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6CD1A9-B3A2-B2F8-36A4-BF3A7633EE0D}"/>
            </a:ext>
          </a:extLst>
        </p:cNvPr>
        <p:cNvGrpSpPr/>
        <p:nvPr/>
      </p:nvGrpSpPr>
      <p:grpSpPr>
        <a:xfrm>
          <a:off x="0" y="0"/>
          <a:ext cx="0" cy="0"/>
          <a:chOff x="0" y="0"/>
          <a:chExt cx="0" cy="0"/>
        </a:xfrm>
      </p:grpSpPr>
      <p:sp>
        <p:nvSpPr>
          <p:cNvPr id="5" name="Szövegdoboz 4">
            <a:extLst>
              <a:ext uri="{FF2B5EF4-FFF2-40B4-BE49-F238E27FC236}">
                <a16:creationId xmlns:a16="http://schemas.microsoft.com/office/drawing/2014/main" id="{E6513F7F-E795-D65F-639B-F4F0C9E366BF}"/>
              </a:ext>
            </a:extLst>
          </p:cNvPr>
          <p:cNvSpPr txBox="1"/>
          <p:nvPr/>
        </p:nvSpPr>
        <p:spPr>
          <a:xfrm>
            <a:off x="945931" y="2608117"/>
            <a:ext cx="4442792" cy="1200329"/>
          </a:xfrm>
          <a:prstGeom prst="rect">
            <a:avLst/>
          </a:prstGeom>
          <a:noFill/>
        </p:spPr>
        <p:txBody>
          <a:bodyPr wrap="square" rtlCol="0">
            <a:spAutoFit/>
          </a:bodyPr>
          <a:lstStyle/>
          <a:p>
            <a:pPr algn="ctr"/>
            <a:r>
              <a:rPr lang="hu-HU" sz="7200" dirty="0">
                <a:solidFill>
                  <a:srgbClr val="FFC000"/>
                </a:solidFill>
                <a:latin typeface="Bodoni MT Poster Compressed" panose="02070706080601050204" pitchFamily="18" charset="0"/>
              </a:rPr>
              <a:t>Események </a:t>
            </a:r>
            <a:r>
              <a:rPr lang="hu-HU" sz="7200" dirty="0" err="1">
                <a:solidFill>
                  <a:srgbClr val="FFC000"/>
                </a:solidFill>
                <a:latin typeface="Bodoni MT Poster Compressed" panose="02070706080601050204" pitchFamily="18" charset="0"/>
              </a:rPr>
              <a:t>urlap</a:t>
            </a:r>
            <a:endParaRPr lang="hu-HU" dirty="0"/>
          </a:p>
        </p:txBody>
      </p:sp>
      <p:pic>
        <p:nvPicPr>
          <p:cNvPr id="3" name="Kép 2">
            <a:extLst>
              <a:ext uri="{FF2B5EF4-FFF2-40B4-BE49-F238E27FC236}">
                <a16:creationId xmlns:a16="http://schemas.microsoft.com/office/drawing/2014/main" id="{D6FE6B34-055D-3616-4F29-5177706ECE68}"/>
              </a:ext>
            </a:extLst>
          </p:cNvPr>
          <p:cNvPicPr>
            <a:picLocks noChangeAspect="1"/>
          </p:cNvPicPr>
          <p:nvPr/>
        </p:nvPicPr>
        <p:blipFill>
          <a:blip r:embed="rId4"/>
          <a:stretch>
            <a:fillRect/>
          </a:stretch>
        </p:blipFill>
        <p:spPr>
          <a:xfrm>
            <a:off x="6096000" y="0"/>
            <a:ext cx="5581922" cy="6879776"/>
          </a:xfrm>
          <a:prstGeom prst="rect">
            <a:avLst/>
          </a:prstGeom>
        </p:spPr>
      </p:pic>
      <p:sp>
        <p:nvSpPr>
          <p:cNvPr id="4" name="Szövegdoboz 3">
            <a:extLst>
              <a:ext uri="{FF2B5EF4-FFF2-40B4-BE49-F238E27FC236}">
                <a16:creationId xmlns:a16="http://schemas.microsoft.com/office/drawing/2014/main" id="{AF0DCE2D-3723-A5C7-A8FE-1AC2B6F6BBF1}"/>
              </a:ext>
            </a:extLst>
          </p:cNvPr>
          <p:cNvSpPr txBox="1"/>
          <p:nvPr/>
        </p:nvSpPr>
        <p:spPr>
          <a:xfrm>
            <a:off x="2478181" y="2608117"/>
            <a:ext cx="2808942" cy="923330"/>
          </a:xfrm>
          <a:prstGeom prst="rect">
            <a:avLst/>
          </a:prstGeom>
          <a:noFill/>
        </p:spPr>
        <p:txBody>
          <a:bodyPr wrap="square" rtlCol="0">
            <a:spAutoFit/>
          </a:bodyPr>
          <a:lstStyle/>
          <a:p>
            <a:pPr algn="ctr"/>
            <a:r>
              <a:rPr lang="hu-HU" sz="5400" i="1" dirty="0">
                <a:solidFill>
                  <a:srgbClr val="FFC000"/>
                </a:solidFill>
                <a:latin typeface="Bodoni MT Poster Compressed" panose="02070706080601050204" pitchFamily="18" charset="0"/>
              </a:rPr>
              <a:t>"</a:t>
            </a:r>
            <a:endParaRPr lang="hu-HU" sz="1200" i="1" dirty="0"/>
          </a:p>
        </p:txBody>
      </p:sp>
    </p:spTree>
    <p:extLst>
      <p:ext uri="{BB962C8B-B14F-4D97-AF65-F5344CB8AC3E}">
        <p14:creationId xmlns:p14="http://schemas.microsoft.com/office/powerpoint/2010/main" val="382076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1238</Words>
  <Application>Microsoft Office PowerPoint</Application>
  <PresentationFormat>Szélesvásznú</PresentationFormat>
  <Paragraphs>76</Paragraphs>
  <Slides>14</Slides>
  <Notes>7</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14</vt:i4>
      </vt:variant>
    </vt:vector>
  </HeadingPairs>
  <TitlesOfParts>
    <vt:vector size="21" baseType="lpstr">
      <vt:lpstr>Aptos</vt:lpstr>
      <vt:lpstr>Aptos Display</vt:lpstr>
      <vt:lpstr>Arial</vt:lpstr>
      <vt:lpstr>Arial Narrow</vt:lpstr>
      <vt:lpstr>Bahnschrift SemiCondensed</vt:lpstr>
      <vt:lpstr>Bodoni MT Poster Compressed</vt:lpstr>
      <vt:lpstr>Office-téma</vt:lpstr>
      <vt:lpstr>PowerPoint-bemutató</vt:lpstr>
      <vt:lpstr>                     társulat Webalkalmazás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O365 felhasználó</dc:creator>
  <cp:lastModifiedBy>O365 felhasználó</cp:lastModifiedBy>
  <cp:revision>9</cp:revision>
  <dcterms:created xsi:type="dcterms:W3CDTF">2025-09-09T16:47:27Z</dcterms:created>
  <dcterms:modified xsi:type="dcterms:W3CDTF">2025-09-09T19:47:47Z</dcterms:modified>
</cp:coreProperties>
</file>